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66" r:id="rId3"/>
    <p:sldId id="267" r:id="rId4"/>
    <p:sldId id="268" r:id="rId5"/>
    <p:sldId id="269" r:id="rId6"/>
    <p:sldId id="270"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32E45"/>
    <a:srgbClr val="4C4C4C"/>
    <a:srgbClr val="D9D9D9"/>
    <a:srgbClr val="A4A4A8"/>
    <a:srgbClr val="336699"/>
    <a:srgbClr val="FFCC33"/>
    <a:srgbClr val="E6E6E6"/>
    <a:srgbClr val="FBFBFB"/>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8" d="100"/>
          <a:sy n="118" d="100"/>
        </p:scale>
        <p:origin x="3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7F7CA-8280-420D-9202-97440A5E9613}" type="datetimeFigureOut">
              <a:rPr lang="en-GB" smtClean="0"/>
              <a:t>10/09/2025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3CC2A-F283-4B1D-92B3-AA8836767C4C}" type="slidenum">
              <a:rPr lang="en-GB" smtClean="0"/>
              <a:t>‹#›</a:t>
            </a:fld>
            <a:endParaRPr lang="en-GB"/>
          </a:p>
        </p:txBody>
      </p:sp>
    </p:spTree>
    <p:extLst>
      <p:ext uri="{BB962C8B-B14F-4D97-AF65-F5344CB8AC3E}">
        <p14:creationId xmlns:p14="http://schemas.microsoft.com/office/powerpoint/2010/main" val="361522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hite yell logo">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033787" y="6308814"/>
            <a:ext cx="4114800" cy="297715"/>
          </a:xfrm>
        </p:spPr>
        <p:txBody>
          <a:bodyPr/>
          <a:lstStyle>
            <a:lvl1pPr algn="ctr">
              <a:defRPr/>
            </a:lvl1pPr>
          </a:lstStyle>
          <a:p>
            <a:r>
              <a:rPr lang="en-GB" smtClean="0"/>
              <a:t>GKN Aerospace Overview - March 2025</a:t>
            </a:r>
            <a:endParaRPr lang="en-GB" dirty="0"/>
          </a:p>
        </p:txBody>
      </p:sp>
      <p:sp>
        <p:nvSpPr>
          <p:cNvPr id="6" name="Slide Number Placeholder 5"/>
          <p:cNvSpPr>
            <a:spLocks noGrp="1"/>
          </p:cNvSpPr>
          <p:nvPr>
            <p:ph type="sldNum" sz="quarter" idx="12"/>
          </p:nvPr>
        </p:nvSpPr>
        <p:spPr>
          <a:xfrm>
            <a:off x="10520412" y="241300"/>
            <a:ext cx="833387" cy="297715"/>
          </a:xfrm>
        </p:spPr>
        <p:txBody>
          <a:bodyPr/>
          <a:lstStyle/>
          <a:p>
            <a:fld id="{37F9C675-962A-477F-BE3A-4AB30256F56A}" type="slidenum">
              <a:rPr lang="en-GB" smtClean="0"/>
              <a:t>‹#›</a:t>
            </a:fld>
            <a:endParaRPr lang="en-GB"/>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625" y="0"/>
            <a:ext cx="12201625" cy="6862813"/>
          </a:xfrm>
          <a:prstGeom prst="rect">
            <a:avLst/>
          </a:prstGeom>
        </p:spPr>
      </p:pic>
    </p:spTree>
    <p:extLst>
      <p:ext uri="{BB962C8B-B14F-4D97-AF65-F5344CB8AC3E}">
        <p14:creationId xmlns:p14="http://schemas.microsoft.com/office/powerpoint/2010/main" val="3051131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hree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GKN Aerospace Overview - March 2025</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8" name="Text Placeholder 7"/>
          <p:cNvSpPr>
            <a:spLocks noGrp="1"/>
          </p:cNvSpPr>
          <p:nvPr>
            <p:ph type="body" sz="quarter" idx="12"/>
          </p:nvPr>
        </p:nvSpPr>
        <p:spPr>
          <a:xfrm>
            <a:off x="838200" y="2175308"/>
            <a:ext cx="3310288" cy="3993717"/>
          </a:xfrm>
          <a:prstGeom prst="snip1Rect">
            <a:avLst/>
          </a:prstGeom>
          <a:solidFill>
            <a:srgbClr val="232E45"/>
          </a:solidFill>
          <a:ln>
            <a:noFill/>
          </a:ln>
        </p:spPr>
        <p:txBody>
          <a:bodyPr lIns="180000" tIns="72000" bIns="72000"/>
          <a:lstStyle>
            <a:lvl1pPr>
              <a:defRPr>
                <a:solidFill>
                  <a:schemeClr val="bg1"/>
                </a:solidFill>
              </a:defRPr>
            </a:lvl1pPr>
            <a:lvl2pPr>
              <a:defRPr>
                <a:solidFill>
                  <a:schemeClr val="bg1"/>
                </a:solidFill>
              </a:defRPr>
            </a:lvl2pPr>
            <a:lvl3pPr>
              <a:defRPr>
                <a:solidFill>
                  <a:schemeClr val="bg1"/>
                </a:solidFill>
              </a:defRPr>
            </a:lvl3pPr>
            <a:lvl4pPr>
              <a:buClr>
                <a:srgbClr val="FFCC33"/>
              </a:buClr>
              <a:defRPr>
                <a:solidFill>
                  <a:schemeClr val="bg1"/>
                </a:solidFill>
              </a:defRPr>
            </a:lvl4pPr>
            <a:lvl5pPr>
              <a:buClr>
                <a:srgbClr val="FFCC33"/>
              </a:buCl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2" name="Text Placeholder 7"/>
          <p:cNvSpPr>
            <a:spLocks noGrp="1"/>
          </p:cNvSpPr>
          <p:nvPr>
            <p:ph type="body" sz="quarter" idx="13"/>
          </p:nvPr>
        </p:nvSpPr>
        <p:spPr>
          <a:xfrm>
            <a:off x="4317887" y="2175307"/>
            <a:ext cx="3298629" cy="3993717"/>
          </a:xfrm>
          <a:prstGeom prst="snip1Rect">
            <a:avLst/>
          </a:prstGeom>
          <a:solidFill>
            <a:srgbClr val="336699"/>
          </a:solidFill>
          <a:ln>
            <a:noFill/>
          </a:ln>
        </p:spPr>
        <p:txBody>
          <a:bodyPr vert="horz" lIns="180000" tIns="72000" rIns="91440" bIns="72000" rtlCol="0">
            <a:norm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buClr>
                <a:srgbClr val="FFCC33"/>
              </a:buClr>
            </a:pPr>
            <a:r>
              <a:rPr lang="en-US" dirty="0" smtClean="0"/>
              <a:t>Fourth level</a:t>
            </a:r>
          </a:p>
          <a:p>
            <a:pPr lvl="4">
              <a:buClr>
                <a:srgbClr val="FFCC33"/>
              </a:buClr>
            </a:pPr>
            <a:r>
              <a:rPr lang="en-US" dirty="0" smtClean="0"/>
              <a:t>Fifth level</a:t>
            </a:r>
            <a:endParaRPr lang="en-GB" dirty="0"/>
          </a:p>
        </p:txBody>
      </p:sp>
      <p:sp>
        <p:nvSpPr>
          <p:cNvPr id="13" name="Text Placeholder 7"/>
          <p:cNvSpPr>
            <a:spLocks noGrp="1"/>
          </p:cNvSpPr>
          <p:nvPr>
            <p:ph type="body" sz="quarter" idx="14"/>
          </p:nvPr>
        </p:nvSpPr>
        <p:spPr>
          <a:xfrm>
            <a:off x="7785915" y="2175308"/>
            <a:ext cx="3298629" cy="3993716"/>
          </a:xfrm>
          <a:prstGeom prst="snip1Rect">
            <a:avLst/>
          </a:prstGeom>
          <a:solidFill>
            <a:srgbClr val="4C4C4C"/>
          </a:solidFill>
          <a:ln>
            <a:noFill/>
          </a:ln>
        </p:spPr>
        <p:txBody>
          <a:bodyPr vert="horz" lIns="180000" tIns="72000" rIns="91440" bIns="72000" rtlCol="0">
            <a:norm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GB" dirty="0">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buClr>
                <a:srgbClr val="FFCC33"/>
              </a:buClr>
            </a:pPr>
            <a:r>
              <a:rPr lang="en-US" dirty="0" smtClean="0"/>
              <a:t>Fourth level</a:t>
            </a:r>
          </a:p>
          <a:p>
            <a:pPr lvl="4">
              <a:buClr>
                <a:srgbClr val="FFCC33"/>
              </a:buClr>
            </a:pPr>
            <a:r>
              <a:rPr lang="en-US" dirty="0" smtClean="0"/>
              <a:t>Fifth level</a:t>
            </a:r>
            <a:endParaRPr lang="en-GB" dirty="0"/>
          </a:p>
        </p:txBody>
      </p:sp>
    </p:spTree>
    <p:extLst>
      <p:ext uri="{BB962C8B-B14F-4D97-AF65-F5344CB8AC3E}">
        <p14:creationId xmlns:p14="http://schemas.microsoft.com/office/powerpoint/2010/main" val="2103677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four image boxes">
    <p:spTree>
      <p:nvGrpSpPr>
        <p:cNvPr id="1" name=""/>
        <p:cNvGrpSpPr/>
        <p:nvPr/>
      </p:nvGrpSpPr>
      <p:grpSpPr>
        <a:xfrm>
          <a:off x="0" y="0"/>
          <a:ext cx="0" cy="0"/>
          <a:chOff x="0" y="0"/>
          <a:chExt cx="0" cy="0"/>
        </a:xfrm>
      </p:grpSpPr>
      <p:sp>
        <p:nvSpPr>
          <p:cNvPr id="46" name="Text Placeholder 24"/>
          <p:cNvSpPr>
            <a:spLocks noGrp="1"/>
          </p:cNvSpPr>
          <p:nvPr>
            <p:ph type="body" sz="quarter" idx="20" hasCustomPrompt="1"/>
          </p:nvPr>
        </p:nvSpPr>
        <p:spPr>
          <a:xfrm>
            <a:off x="426774" y="1943669"/>
            <a:ext cx="2700000" cy="758643"/>
          </a:xfrm>
          <a:solidFill>
            <a:srgbClr val="232E45"/>
          </a:solidFill>
          <a:ln>
            <a:solidFill>
              <a:srgbClr val="232E45"/>
            </a:solidFill>
          </a:ln>
        </p:spPr>
        <p:txBody>
          <a:bodyPr>
            <a:normAutofit/>
          </a:bodyPr>
          <a:lstStyle>
            <a:lvl1pPr algn="l">
              <a:defRPr sz="1600"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		        1</a:t>
            </a:r>
          </a:p>
        </p:txBody>
      </p:sp>
      <p:sp>
        <p:nvSpPr>
          <p:cNvPr id="25" name="Text Placeholder 24"/>
          <p:cNvSpPr>
            <a:spLocks noGrp="1"/>
          </p:cNvSpPr>
          <p:nvPr>
            <p:ph type="body" sz="quarter" idx="13" hasCustomPrompt="1"/>
          </p:nvPr>
        </p:nvSpPr>
        <p:spPr>
          <a:xfrm>
            <a:off x="426774" y="4620697"/>
            <a:ext cx="2700000" cy="1457960"/>
          </a:xfrm>
          <a:solidFill>
            <a:srgbClr val="232E45"/>
          </a:solidFill>
          <a:ln>
            <a:solidFill>
              <a:srgbClr val="232E45"/>
            </a:solidFill>
          </a:ln>
        </p:spPr>
        <p:txBody>
          <a:bodyPr>
            <a:normAutofit/>
          </a:bodyPr>
          <a:lstStyle>
            <a:lvl1pPr algn="l">
              <a:defRPr sz="1600"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p>
          <a:p>
            <a:pPr lvl="2"/>
            <a:r>
              <a:rPr lang="en-US" dirty="0" smtClean="0"/>
              <a:t>Sub text</a:t>
            </a:r>
          </a:p>
        </p:txBody>
      </p:sp>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GKN Aerospace Overview - March 2025</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26" name="Picture Placeholder 25"/>
          <p:cNvSpPr>
            <a:spLocks noGrp="1"/>
          </p:cNvSpPr>
          <p:nvPr>
            <p:ph type="pic" sz="quarter" idx="12" hasCustomPrompt="1"/>
          </p:nvPr>
        </p:nvSpPr>
        <p:spPr>
          <a:xfrm>
            <a:off x="426774" y="1943669"/>
            <a:ext cx="2700000" cy="2684731"/>
          </a:xfrm>
          <a:prstGeom prst="snip1Rect">
            <a:avLst>
              <a:gd name="adj" fmla="val 25298"/>
            </a:avLst>
          </a:prstGeom>
          <a:solidFill>
            <a:schemeClr val="bg1">
              <a:lumMod val="85000"/>
            </a:schemeClr>
          </a:solidFill>
          <a:ln>
            <a:solidFill>
              <a:srgbClr val="D9D9D9"/>
            </a:solidFill>
          </a:ln>
        </p:spPr>
        <p:txBody>
          <a:bodyPr wrap="square" anchor="ctr">
            <a:noAutofit/>
          </a:bodyPr>
          <a:lstStyle>
            <a:lvl1pPr algn="ctr">
              <a:defRPr/>
            </a:lvl1pPr>
          </a:lstStyle>
          <a:p>
            <a:r>
              <a:rPr lang="en-GB" dirty="0" smtClean="0"/>
              <a:t>(image here)</a:t>
            </a:r>
            <a:endParaRPr lang="en-GB" dirty="0"/>
          </a:p>
        </p:txBody>
      </p:sp>
      <p:sp>
        <p:nvSpPr>
          <p:cNvPr id="47" name="Text Placeholder 24"/>
          <p:cNvSpPr>
            <a:spLocks noGrp="1"/>
          </p:cNvSpPr>
          <p:nvPr>
            <p:ph type="body" sz="quarter" idx="21" hasCustomPrompt="1"/>
          </p:nvPr>
        </p:nvSpPr>
        <p:spPr>
          <a:xfrm>
            <a:off x="3300068" y="1943669"/>
            <a:ext cx="2700000" cy="758643"/>
          </a:xfrm>
          <a:solidFill>
            <a:srgbClr val="232E45"/>
          </a:solidFill>
          <a:ln>
            <a:solidFill>
              <a:srgbClr val="232E45"/>
            </a:solidFill>
          </a:ln>
        </p:spPr>
        <p:txBody>
          <a:bodyPr>
            <a:normAutofit/>
          </a:bodyPr>
          <a:lstStyle>
            <a:lvl1pPr algn="l">
              <a:defRPr sz="1600"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		        2</a:t>
            </a:r>
          </a:p>
        </p:txBody>
      </p:sp>
      <p:sp>
        <p:nvSpPr>
          <p:cNvPr id="48" name="Text Placeholder 24"/>
          <p:cNvSpPr>
            <a:spLocks noGrp="1"/>
          </p:cNvSpPr>
          <p:nvPr>
            <p:ph type="body" sz="quarter" idx="22" hasCustomPrompt="1"/>
          </p:nvPr>
        </p:nvSpPr>
        <p:spPr>
          <a:xfrm>
            <a:off x="3300068" y="4620697"/>
            <a:ext cx="2700000" cy="1457960"/>
          </a:xfrm>
          <a:solidFill>
            <a:srgbClr val="232E45"/>
          </a:solidFill>
          <a:ln>
            <a:solidFill>
              <a:srgbClr val="232E45"/>
            </a:solidFill>
          </a:ln>
        </p:spPr>
        <p:txBody>
          <a:bodyPr>
            <a:normAutofit/>
          </a:bodyPr>
          <a:lstStyle>
            <a:lvl1pPr algn="l">
              <a:defRPr sz="1600"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p>
          <a:p>
            <a:pPr lvl="2"/>
            <a:r>
              <a:rPr lang="en-US" dirty="0" smtClean="0"/>
              <a:t>Sub text</a:t>
            </a:r>
          </a:p>
        </p:txBody>
      </p:sp>
      <p:sp>
        <p:nvSpPr>
          <p:cNvPr id="49" name="Picture Placeholder 25"/>
          <p:cNvSpPr>
            <a:spLocks noGrp="1"/>
          </p:cNvSpPr>
          <p:nvPr>
            <p:ph type="pic" sz="quarter" idx="23" hasCustomPrompt="1"/>
          </p:nvPr>
        </p:nvSpPr>
        <p:spPr>
          <a:xfrm>
            <a:off x="3300068" y="1943669"/>
            <a:ext cx="2700000" cy="2684731"/>
          </a:xfrm>
          <a:prstGeom prst="snip1Rect">
            <a:avLst>
              <a:gd name="adj" fmla="val 25298"/>
            </a:avLst>
          </a:prstGeom>
          <a:solidFill>
            <a:schemeClr val="bg1">
              <a:lumMod val="85000"/>
            </a:schemeClr>
          </a:solidFill>
          <a:ln>
            <a:solidFill>
              <a:srgbClr val="D9D9D9"/>
            </a:solidFill>
          </a:ln>
        </p:spPr>
        <p:txBody>
          <a:bodyPr wrap="square" anchor="ctr">
            <a:noAutofit/>
          </a:bodyPr>
          <a:lstStyle>
            <a:lvl1pPr algn="ctr">
              <a:defRPr/>
            </a:lvl1pPr>
          </a:lstStyle>
          <a:p>
            <a:r>
              <a:rPr lang="en-GB" dirty="0" smtClean="0"/>
              <a:t>(image here)</a:t>
            </a:r>
            <a:endParaRPr lang="en-GB" dirty="0"/>
          </a:p>
        </p:txBody>
      </p:sp>
      <p:sp>
        <p:nvSpPr>
          <p:cNvPr id="50" name="Text Placeholder 24"/>
          <p:cNvSpPr>
            <a:spLocks noGrp="1"/>
          </p:cNvSpPr>
          <p:nvPr>
            <p:ph type="body" sz="quarter" idx="24" hasCustomPrompt="1"/>
          </p:nvPr>
        </p:nvSpPr>
        <p:spPr>
          <a:xfrm>
            <a:off x="6173365" y="1943669"/>
            <a:ext cx="2700000" cy="758643"/>
          </a:xfrm>
          <a:solidFill>
            <a:srgbClr val="232E45"/>
          </a:solidFill>
          <a:ln>
            <a:solidFill>
              <a:srgbClr val="232E45"/>
            </a:solidFill>
          </a:ln>
        </p:spPr>
        <p:txBody>
          <a:bodyPr>
            <a:normAutofit/>
          </a:bodyPr>
          <a:lstStyle>
            <a:lvl1pPr algn="l">
              <a:defRPr sz="1600"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		        3</a:t>
            </a:r>
          </a:p>
        </p:txBody>
      </p:sp>
      <p:sp>
        <p:nvSpPr>
          <p:cNvPr id="51" name="Text Placeholder 24"/>
          <p:cNvSpPr>
            <a:spLocks noGrp="1"/>
          </p:cNvSpPr>
          <p:nvPr>
            <p:ph type="body" sz="quarter" idx="25" hasCustomPrompt="1"/>
          </p:nvPr>
        </p:nvSpPr>
        <p:spPr>
          <a:xfrm>
            <a:off x="6173365" y="4620697"/>
            <a:ext cx="2700000" cy="1457960"/>
          </a:xfrm>
          <a:solidFill>
            <a:srgbClr val="232E45"/>
          </a:solidFill>
          <a:ln>
            <a:solidFill>
              <a:srgbClr val="232E45"/>
            </a:solidFill>
          </a:ln>
        </p:spPr>
        <p:txBody>
          <a:bodyPr>
            <a:normAutofit/>
          </a:bodyPr>
          <a:lstStyle>
            <a:lvl1pPr algn="l">
              <a:defRPr sz="1600"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p>
          <a:p>
            <a:pPr lvl="2"/>
            <a:r>
              <a:rPr lang="en-US" dirty="0" smtClean="0"/>
              <a:t>Sub text</a:t>
            </a:r>
          </a:p>
        </p:txBody>
      </p:sp>
      <p:sp>
        <p:nvSpPr>
          <p:cNvPr id="52" name="Picture Placeholder 25"/>
          <p:cNvSpPr>
            <a:spLocks noGrp="1"/>
          </p:cNvSpPr>
          <p:nvPr>
            <p:ph type="pic" sz="quarter" idx="26" hasCustomPrompt="1"/>
          </p:nvPr>
        </p:nvSpPr>
        <p:spPr>
          <a:xfrm>
            <a:off x="6173365" y="1943669"/>
            <a:ext cx="2700000" cy="2684731"/>
          </a:xfrm>
          <a:prstGeom prst="snip1Rect">
            <a:avLst>
              <a:gd name="adj" fmla="val 25298"/>
            </a:avLst>
          </a:prstGeom>
          <a:solidFill>
            <a:schemeClr val="bg1">
              <a:lumMod val="85000"/>
            </a:schemeClr>
          </a:solidFill>
          <a:ln>
            <a:solidFill>
              <a:srgbClr val="D9D9D9"/>
            </a:solidFill>
          </a:ln>
        </p:spPr>
        <p:txBody>
          <a:bodyPr wrap="square" anchor="ctr">
            <a:noAutofit/>
          </a:bodyPr>
          <a:lstStyle>
            <a:lvl1pPr algn="ctr">
              <a:defRPr/>
            </a:lvl1pPr>
          </a:lstStyle>
          <a:p>
            <a:r>
              <a:rPr lang="en-GB" dirty="0" smtClean="0"/>
              <a:t>(image here)</a:t>
            </a:r>
            <a:endParaRPr lang="en-GB" dirty="0"/>
          </a:p>
        </p:txBody>
      </p:sp>
      <p:sp>
        <p:nvSpPr>
          <p:cNvPr id="53" name="Text Placeholder 24"/>
          <p:cNvSpPr>
            <a:spLocks noGrp="1"/>
          </p:cNvSpPr>
          <p:nvPr>
            <p:ph type="body" sz="quarter" idx="27" hasCustomPrompt="1"/>
          </p:nvPr>
        </p:nvSpPr>
        <p:spPr>
          <a:xfrm>
            <a:off x="9046662" y="1943669"/>
            <a:ext cx="2700000" cy="758643"/>
          </a:xfrm>
          <a:solidFill>
            <a:srgbClr val="232E45"/>
          </a:solidFill>
          <a:ln>
            <a:solidFill>
              <a:srgbClr val="232E45"/>
            </a:solidFill>
          </a:ln>
        </p:spPr>
        <p:txBody>
          <a:bodyPr>
            <a:normAutofit/>
          </a:bodyPr>
          <a:lstStyle>
            <a:lvl1pPr algn="l">
              <a:defRPr sz="1600"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		        4</a:t>
            </a:r>
          </a:p>
        </p:txBody>
      </p:sp>
      <p:sp>
        <p:nvSpPr>
          <p:cNvPr id="54" name="Text Placeholder 24"/>
          <p:cNvSpPr>
            <a:spLocks noGrp="1"/>
          </p:cNvSpPr>
          <p:nvPr>
            <p:ph type="body" sz="quarter" idx="28" hasCustomPrompt="1"/>
          </p:nvPr>
        </p:nvSpPr>
        <p:spPr>
          <a:xfrm>
            <a:off x="9046662" y="4620697"/>
            <a:ext cx="2700000" cy="1457960"/>
          </a:xfrm>
          <a:solidFill>
            <a:srgbClr val="232E45"/>
          </a:solidFill>
          <a:ln>
            <a:solidFill>
              <a:srgbClr val="232E45"/>
            </a:solidFill>
          </a:ln>
        </p:spPr>
        <p:txBody>
          <a:bodyPr>
            <a:normAutofit/>
          </a:bodyPr>
          <a:lstStyle>
            <a:lvl1pPr algn="l">
              <a:defRPr sz="1600"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p>
          <a:p>
            <a:pPr lvl="2"/>
            <a:r>
              <a:rPr lang="en-US" dirty="0" smtClean="0"/>
              <a:t>Sub text</a:t>
            </a:r>
          </a:p>
        </p:txBody>
      </p:sp>
      <p:sp>
        <p:nvSpPr>
          <p:cNvPr id="55" name="Picture Placeholder 25"/>
          <p:cNvSpPr>
            <a:spLocks noGrp="1"/>
          </p:cNvSpPr>
          <p:nvPr>
            <p:ph type="pic" sz="quarter" idx="29" hasCustomPrompt="1"/>
          </p:nvPr>
        </p:nvSpPr>
        <p:spPr>
          <a:xfrm>
            <a:off x="9046662" y="1943669"/>
            <a:ext cx="2700000" cy="2684731"/>
          </a:xfrm>
          <a:prstGeom prst="snip1Rect">
            <a:avLst>
              <a:gd name="adj" fmla="val 25298"/>
            </a:avLst>
          </a:prstGeom>
          <a:solidFill>
            <a:schemeClr val="bg1">
              <a:lumMod val="85000"/>
            </a:schemeClr>
          </a:solidFill>
          <a:ln>
            <a:solidFill>
              <a:srgbClr val="D9D9D9"/>
            </a:solidFill>
          </a:ln>
        </p:spPr>
        <p:txBody>
          <a:bodyPr wrap="square" anchor="ctr">
            <a:noAutofit/>
          </a:bodyPr>
          <a:lstStyle>
            <a:lvl1pPr algn="ctr">
              <a:defRPr/>
            </a:lvl1pPr>
          </a:lstStyle>
          <a:p>
            <a:r>
              <a:rPr lang="en-GB" dirty="0" smtClean="0"/>
              <a:t>(image here)</a:t>
            </a:r>
            <a:endParaRPr lang="en-GB" dirty="0"/>
          </a:p>
        </p:txBody>
      </p:sp>
    </p:spTree>
    <p:extLst>
      <p:ext uri="{BB962C8B-B14F-4D97-AF65-F5344CB8AC3E}">
        <p14:creationId xmlns:p14="http://schemas.microsoft.com/office/powerpoint/2010/main" val="406439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dirty="0" smtClean="0"/>
              <a:t>GKN Aerospace Overview - August 2025</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Tree>
    <p:extLst>
      <p:ext uri="{BB962C8B-B14F-4D97-AF65-F5344CB8AC3E}">
        <p14:creationId xmlns:p14="http://schemas.microsoft.com/office/powerpoint/2010/main" val="1904666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GKN Aerospace Overview - March 2025</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9" name="Text Placeholder 11"/>
          <p:cNvSpPr txBox="1">
            <a:spLocks/>
          </p:cNvSpPr>
          <p:nvPr userDrawn="1"/>
        </p:nvSpPr>
        <p:spPr>
          <a:xfrm>
            <a:off x="7988968" y="6481570"/>
            <a:ext cx="2628232" cy="200818"/>
          </a:xfrm>
          <a:prstGeom prst="rect">
            <a:avLst/>
          </a:prstGeom>
        </p:spPr>
        <p:txBody>
          <a:bodyPr>
            <a:noAutofit/>
          </a:bodyPr>
          <a:lstStyle>
            <a:lvl1pPr marL="0" marR="0" indent="0" algn="r" defTabSz="967710" rtl="0" eaLnBrk="1" fontAlgn="auto" latinLnBrk="0" hangingPunct="1">
              <a:lnSpc>
                <a:spcPct val="102000"/>
              </a:lnSpc>
              <a:spcBef>
                <a:spcPts val="1058"/>
              </a:spcBef>
              <a:spcAft>
                <a:spcPts val="0"/>
              </a:spcAft>
              <a:buClrTx/>
              <a:buSzTx/>
              <a:buFont typeface="Arial" panose="020B0604020202020204" pitchFamily="34" charset="0"/>
              <a:buNone/>
              <a:tabLst/>
              <a:defRPr sz="1000" b="1" kern="1200" baseline="0">
                <a:solidFill>
                  <a:srgbClr val="A9A9A9"/>
                </a:solidFill>
                <a:latin typeface="Arial" panose="020B0604020202020204" pitchFamily="34" charset="0"/>
                <a:ea typeface="+mn-ea"/>
                <a:cs typeface="Arial" panose="020B0604020202020204" pitchFamily="34" charset="0"/>
              </a:defRPr>
            </a:lvl1pPr>
            <a:lvl2pPr marL="0" marR="0" indent="0" algn="l" defTabSz="967710" rtl="0" eaLnBrk="1" fontAlgn="auto" latinLnBrk="0" hangingPunct="1">
              <a:lnSpc>
                <a:spcPct val="102000"/>
              </a:lnSpc>
              <a:spcBef>
                <a:spcPts val="529"/>
              </a:spcBef>
              <a:spcAft>
                <a:spcPts val="529"/>
              </a:spcAft>
              <a:buClrTx/>
              <a:buSzTx/>
              <a:buFont typeface="Arial" panose="020B0604020202020204" pitchFamily="34" charset="0"/>
              <a:buNone/>
              <a:tabLst/>
              <a:defRPr sz="1800" kern="1200">
                <a:solidFill>
                  <a:schemeClr val="tx1"/>
                </a:solidFill>
                <a:latin typeface="Arial" panose="020B0604020202020204" pitchFamily="34" charset="0"/>
                <a:ea typeface="+mn-ea"/>
                <a:cs typeface="Arial" panose="020B0604020202020204" pitchFamily="34" charset="0"/>
              </a:defRPr>
            </a:lvl2pPr>
            <a:lvl3pPr marL="283929" marR="0" indent="-283929" algn="l" defTabSz="967710" rtl="0" eaLnBrk="1" fontAlgn="auto" latinLnBrk="0" hangingPunct="1">
              <a:lnSpc>
                <a:spcPct val="102000"/>
              </a:lnSpc>
              <a:spcBef>
                <a:spcPts val="529"/>
              </a:spcBef>
              <a:spcAft>
                <a:spcPts val="529"/>
              </a:spcAft>
              <a:buClr>
                <a:srgbClr val="FFCC66"/>
              </a:buClr>
              <a:buSzPct val="110000"/>
              <a:buFont typeface="Univia Pro" panose="00000800000000000000" pitchFamily="50" charset="0"/>
              <a:buChar char="&gt;"/>
              <a:tabLst/>
              <a:defRPr sz="1800" kern="1200">
                <a:solidFill>
                  <a:schemeClr val="tx1"/>
                </a:solidFill>
                <a:latin typeface="Arial" panose="020B0604020202020204" pitchFamily="34" charset="0"/>
                <a:ea typeface="+mn-ea"/>
                <a:cs typeface="Arial" panose="020B0604020202020204" pitchFamily="34" charset="0"/>
              </a:defRPr>
            </a:lvl3pPr>
            <a:lvl4pPr marL="567857" marR="0" indent="-283929" algn="l" defTabSz="967710" rtl="0" eaLnBrk="1" fontAlgn="auto" latinLnBrk="0" hangingPunct="1">
              <a:lnSpc>
                <a:spcPct val="102000"/>
              </a:lnSpc>
              <a:spcBef>
                <a:spcPts val="0"/>
              </a:spcBef>
              <a:spcAft>
                <a:spcPts val="529"/>
              </a:spcAft>
              <a:buClrTx/>
              <a:buSzTx/>
              <a:buFont typeface="Univia Pro Book" panose="00000500000000000000" pitchFamily="50" charset="0"/>
              <a:buChar char="–"/>
              <a:tabLst/>
              <a:defRPr sz="1800" kern="1200">
                <a:solidFill>
                  <a:schemeClr val="tx1"/>
                </a:solidFill>
                <a:latin typeface="Arial" panose="020B0604020202020204" pitchFamily="34" charset="0"/>
                <a:ea typeface="+mn-ea"/>
                <a:cs typeface="Arial" panose="020B0604020202020204" pitchFamily="34" charset="0"/>
              </a:defRPr>
            </a:lvl4pPr>
            <a:lvl5pPr marL="850106" marR="0" indent="-282249" algn="l" defTabSz="967710" rtl="0" eaLnBrk="1" fontAlgn="auto" latinLnBrk="0" hangingPunct="1">
              <a:lnSpc>
                <a:spcPct val="102000"/>
              </a:lnSpc>
              <a:spcBef>
                <a:spcPts val="0"/>
              </a:spcBef>
              <a:spcAft>
                <a:spcPts val="529"/>
              </a:spcAft>
              <a:buClrTx/>
              <a:buSzTx/>
              <a:buFont typeface="Univia Pro Book" panose="00000500000000000000" pitchFamily="50" charset="0"/>
              <a:buChar char="–"/>
              <a:tabLst/>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dirty="0" smtClean="0"/>
              <a:t>Legally privileged and confidential</a:t>
            </a:r>
            <a:endParaRPr lang="en-GB" b="0" dirty="0"/>
          </a:p>
        </p:txBody>
      </p:sp>
      <p:sp>
        <p:nvSpPr>
          <p:cNvPr id="8" name="Chart Placeholder 7"/>
          <p:cNvSpPr>
            <a:spLocks noGrp="1"/>
          </p:cNvSpPr>
          <p:nvPr>
            <p:ph type="chart" sz="quarter" idx="12"/>
          </p:nvPr>
        </p:nvSpPr>
        <p:spPr>
          <a:xfrm>
            <a:off x="838200" y="1782763"/>
            <a:ext cx="10515600" cy="4217987"/>
          </a:xfrm>
        </p:spPr>
        <p:txBody>
          <a:bodyPr/>
          <a:lstStyle/>
          <a:p>
            <a:endParaRPr lang="en-GB"/>
          </a:p>
        </p:txBody>
      </p:sp>
    </p:spTree>
    <p:extLst>
      <p:ext uri="{BB962C8B-B14F-4D97-AF65-F5344CB8AC3E}">
        <p14:creationId xmlns:p14="http://schemas.microsoft.com/office/powerpoint/2010/main" val="1255843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Blank ">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3" name="Footer Placeholder 2"/>
          <p:cNvSpPr>
            <a:spLocks noGrp="1"/>
          </p:cNvSpPr>
          <p:nvPr>
            <p:ph type="ftr" sz="quarter" idx="10"/>
          </p:nvPr>
        </p:nvSpPr>
        <p:spPr/>
        <p:txBody>
          <a:bodyPr/>
          <a:lstStyle/>
          <a:p>
            <a:r>
              <a:rPr lang="en-GB" smtClean="0"/>
              <a:t>GKN Aerospace Overview - March 2025</a:t>
            </a:r>
            <a:endParaRPr lang="en-GB" dirty="0"/>
          </a:p>
        </p:txBody>
      </p:sp>
    </p:spTree>
    <p:extLst>
      <p:ext uri="{BB962C8B-B14F-4D97-AF65-F5344CB8AC3E}">
        <p14:creationId xmlns:p14="http://schemas.microsoft.com/office/powerpoint/2010/main" val="3161772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Divider with image default">
    <p:spTree>
      <p:nvGrpSpPr>
        <p:cNvPr id="1" name=""/>
        <p:cNvGrpSpPr/>
        <p:nvPr/>
      </p:nvGrpSpPr>
      <p:grpSpPr>
        <a:xfrm>
          <a:off x="0" y="0"/>
          <a:ext cx="0" cy="0"/>
          <a:chOff x="0" y="0"/>
          <a:chExt cx="0" cy="0"/>
        </a:xfrm>
      </p:grpSpPr>
      <p:sp>
        <p:nvSpPr>
          <p:cNvPr id="3" name="Rectangle 2"/>
          <p:cNvSpPr/>
          <p:nvPr userDrawn="1"/>
        </p:nvSpPr>
        <p:spPr>
          <a:xfrm>
            <a:off x="3557785" y="0"/>
            <a:ext cx="8634215" cy="6858000"/>
          </a:xfrm>
          <a:custGeom>
            <a:avLst/>
            <a:gdLst>
              <a:gd name="connsiteX0" fmla="*/ 0 w 8634215"/>
              <a:gd name="connsiteY0" fmla="*/ 0 h 6858001"/>
              <a:gd name="connsiteX1" fmla="*/ 8634215 w 8634215"/>
              <a:gd name="connsiteY1" fmla="*/ 0 h 6858001"/>
              <a:gd name="connsiteX2" fmla="*/ 8634215 w 8634215"/>
              <a:gd name="connsiteY2" fmla="*/ 6858001 h 6858001"/>
              <a:gd name="connsiteX3" fmla="*/ 0 w 8634215"/>
              <a:gd name="connsiteY3" fmla="*/ 6858001 h 6858001"/>
              <a:gd name="connsiteX4" fmla="*/ 0 w 8634215"/>
              <a:gd name="connsiteY4" fmla="*/ 0 h 6858001"/>
              <a:gd name="connsiteX0" fmla="*/ 0 w 8634215"/>
              <a:gd name="connsiteY0" fmla="*/ 8545 h 6866546"/>
              <a:gd name="connsiteX1" fmla="*/ 6885176 w 8634215"/>
              <a:gd name="connsiteY1" fmla="*/ 0 h 6866546"/>
              <a:gd name="connsiteX2" fmla="*/ 8634215 w 8634215"/>
              <a:gd name="connsiteY2" fmla="*/ 8545 h 6866546"/>
              <a:gd name="connsiteX3" fmla="*/ 8634215 w 8634215"/>
              <a:gd name="connsiteY3" fmla="*/ 6866546 h 6866546"/>
              <a:gd name="connsiteX4" fmla="*/ 0 w 8634215"/>
              <a:gd name="connsiteY4" fmla="*/ 6866546 h 6866546"/>
              <a:gd name="connsiteX5" fmla="*/ 0 w 8634215"/>
              <a:gd name="connsiteY5" fmla="*/ 8545 h 6866546"/>
              <a:gd name="connsiteX0" fmla="*/ 0 w 8634215"/>
              <a:gd name="connsiteY0" fmla="*/ 6866546 h 6866546"/>
              <a:gd name="connsiteX1" fmla="*/ 6885176 w 8634215"/>
              <a:gd name="connsiteY1" fmla="*/ 0 h 6866546"/>
              <a:gd name="connsiteX2" fmla="*/ 8634215 w 8634215"/>
              <a:gd name="connsiteY2" fmla="*/ 8545 h 6866546"/>
              <a:gd name="connsiteX3" fmla="*/ 8634215 w 8634215"/>
              <a:gd name="connsiteY3" fmla="*/ 6866546 h 6866546"/>
              <a:gd name="connsiteX4" fmla="*/ 0 w 8634215"/>
              <a:gd name="connsiteY4" fmla="*/ 6866546 h 686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4215" h="6866546">
                <a:moveTo>
                  <a:pt x="0" y="6866546"/>
                </a:moveTo>
                <a:lnTo>
                  <a:pt x="6885176" y="0"/>
                </a:lnTo>
                <a:lnTo>
                  <a:pt x="8634215" y="8545"/>
                </a:lnTo>
                <a:lnTo>
                  <a:pt x="8634215" y="6866546"/>
                </a:lnTo>
                <a:lnTo>
                  <a:pt x="0" y="6866546"/>
                </a:lnTo>
                <a:close/>
              </a:path>
            </a:pathLst>
          </a:cu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576000" bIns="828000" rtlCol="0" anchor="b"/>
          <a:lstStyle/>
          <a:p>
            <a:pPr algn="r"/>
            <a:r>
              <a:rPr lang="en-GB" dirty="0" smtClean="0"/>
              <a:t>Size of corner image </a:t>
            </a:r>
            <a:endParaRPr lang="en-GB" dirty="0"/>
          </a:p>
        </p:txBody>
      </p:sp>
      <p:sp>
        <p:nvSpPr>
          <p:cNvPr id="15" name="Picture Placeholder 14"/>
          <p:cNvSpPr>
            <a:spLocks noGrp="1" noChangeAspect="1"/>
          </p:cNvSpPr>
          <p:nvPr>
            <p:ph type="pic" sz="quarter" idx="13"/>
          </p:nvPr>
        </p:nvSpPr>
        <p:spPr>
          <a:xfrm>
            <a:off x="3557785" y="0"/>
            <a:ext cx="8634215" cy="6858000"/>
          </a:xfrm>
          <a:custGeom>
            <a:avLst/>
            <a:gdLst>
              <a:gd name="connsiteX0" fmla="*/ 307791 w 8623679"/>
              <a:gd name="connsiteY0" fmla="*/ 0 h 6858000"/>
              <a:gd name="connsiteX1" fmla="*/ 8623679 w 8623679"/>
              <a:gd name="connsiteY1" fmla="*/ 0 h 6858000"/>
              <a:gd name="connsiteX2" fmla="*/ 8623679 w 8623679"/>
              <a:gd name="connsiteY2" fmla="*/ 6858000 h 6858000"/>
              <a:gd name="connsiteX3" fmla="*/ 0 w 8623679"/>
              <a:gd name="connsiteY3" fmla="*/ 6858000 h 6858000"/>
              <a:gd name="connsiteX4" fmla="*/ 3561 w 8623679"/>
              <a:gd name="connsiteY4" fmla="*/ 6778642 h 6858000"/>
              <a:gd name="connsiteX5" fmla="*/ 3561 w 8623679"/>
              <a:gd name="connsiteY5" fmla="*/ 6857618 h 6858000"/>
              <a:gd name="connsiteX6" fmla="*/ 6895247 w 8623679"/>
              <a:gd name="connsiteY6" fmla="*/ 2 h 6858000"/>
              <a:gd name="connsiteX7" fmla="*/ 307791 w 8623679"/>
              <a:gd name="connsiteY7"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23679" h="6858000">
                <a:moveTo>
                  <a:pt x="307791" y="0"/>
                </a:moveTo>
                <a:lnTo>
                  <a:pt x="8623679" y="0"/>
                </a:lnTo>
                <a:lnTo>
                  <a:pt x="8623679" y="6858000"/>
                </a:lnTo>
                <a:lnTo>
                  <a:pt x="0" y="6858000"/>
                </a:lnTo>
                <a:lnTo>
                  <a:pt x="3561" y="6778642"/>
                </a:lnTo>
                <a:lnTo>
                  <a:pt x="3561" y="6857618"/>
                </a:lnTo>
                <a:lnTo>
                  <a:pt x="6895247" y="2"/>
                </a:lnTo>
                <a:lnTo>
                  <a:pt x="307791" y="2"/>
                </a:lnTo>
                <a:close/>
              </a:path>
            </a:pathLst>
          </a:custGeom>
          <a:solidFill>
            <a:schemeClr val="bg1">
              <a:lumMod val="75000"/>
            </a:schemeClr>
          </a:solidFill>
        </p:spPr>
        <p:txBody>
          <a:bodyPr wrap="square" anchor="ctr">
            <a:noAutofit/>
          </a:bodyPr>
          <a:lstStyle>
            <a:lvl1pPr algn="ctr">
              <a:spcBef>
                <a:spcPts val="0"/>
              </a:spcBef>
              <a:defRPr sz="1600"/>
            </a:lvl1pPr>
          </a:lstStyle>
          <a:p>
            <a:endParaRPr lang="en-GB" dirty="0" smtClean="0"/>
          </a:p>
          <a:p>
            <a:endParaRPr lang="en-GB" dirty="0" smtClean="0"/>
          </a:p>
          <a:p>
            <a:endParaRPr lang="en-GB" dirty="0" smtClean="0"/>
          </a:p>
          <a:p>
            <a:endParaRPr lang="en-GB" dirty="0" smtClean="0"/>
          </a:p>
          <a:p>
            <a:r>
              <a:rPr lang="en-GB" dirty="0" smtClean="0"/>
              <a:t>(click to add </a:t>
            </a:r>
          </a:p>
          <a:p>
            <a:r>
              <a:rPr lang="en-GB" dirty="0" smtClean="0"/>
              <a:t>image here)</a:t>
            </a:r>
            <a:endParaRPr lang="en-GB" dirty="0"/>
          </a:p>
        </p:txBody>
      </p:sp>
      <p:sp>
        <p:nvSpPr>
          <p:cNvPr id="2" name="Title 1"/>
          <p:cNvSpPr>
            <a:spLocks noGrp="1"/>
          </p:cNvSpPr>
          <p:nvPr>
            <p:ph type="title" hasCustomPrompt="1"/>
          </p:nvPr>
        </p:nvSpPr>
        <p:spPr>
          <a:xfrm>
            <a:off x="838200" y="365126"/>
            <a:ext cx="7853413" cy="1213418"/>
          </a:xfrm>
        </p:spPr>
        <p:txBody>
          <a:bodyPr>
            <a:normAutofit/>
          </a:bodyPr>
          <a:lstStyle>
            <a:lvl1pPr>
              <a:defRPr sz="3200" baseline="0"/>
            </a:lvl1pPr>
          </a:lstStyle>
          <a:p>
            <a:r>
              <a:rPr lang="en-US" dirty="0" smtClean="0"/>
              <a:t>Click to add Title</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8" name="Text Placeholder 7"/>
          <p:cNvSpPr>
            <a:spLocks noGrp="1"/>
          </p:cNvSpPr>
          <p:nvPr>
            <p:ph type="body" sz="quarter" idx="12" hasCustomPrompt="1"/>
          </p:nvPr>
        </p:nvSpPr>
        <p:spPr>
          <a:xfrm>
            <a:off x="838200" y="1895475"/>
            <a:ext cx="4956208" cy="385712"/>
          </a:xfrm>
        </p:spPr>
        <p:txBody>
          <a:bodyPr/>
          <a:lstStyle>
            <a:lvl1pPr>
              <a:defRPr b="0"/>
            </a:lvl1pPr>
          </a:lstStyle>
          <a:p>
            <a:pPr lvl="0"/>
            <a:r>
              <a:rPr lang="en-US" dirty="0" smtClean="0"/>
              <a:t>Click to add Sub-title</a:t>
            </a:r>
          </a:p>
        </p:txBody>
      </p:sp>
    </p:spTree>
    <p:extLst>
      <p:ext uri="{BB962C8B-B14F-4D97-AF65-F5344CB8AC3E}">
        <p14:creationId xmlns:p14="http://schemas.microsoft.com/office/powerpoint/2010/main" val="2015366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Divider with image dark blue">
    <p:bg>
      <p:bgPr>
        <a:solidFill>
          <a:srgbClr val="232E45"/>
        </a:solidFill>
        <a:effectLst/>
      </p:bgPr>
    </p:bg>
    <p:spTree>
      <p:nvGrpSpPr>
        <p:cNvPr id="1" name=""/>
        <p:cNvGrpSpPr/>
        <p:nvPr/>
      </p:nvGrpSpPr>
      <p:grpSpPr>
        <a:xfrm>
          <a:off x="0" y="0"/>
          <a:ext cx="0" cy="0"/>
          <a:chOff x="0" y="0"/>
          <a:chExt cx="0" cy="0"/>
        </a:xfrm>
      </p:grpSpPr>
      <p:sp>
        <p:nvSpPr>
          <p:cNvPr id="11" name="Rectangle 2"/>
          <p:cNvSpPr/>
          <p:nvPr userDrawn="1"/>
        </p:nvSpPr>
        <p:spPr>
          <a:xfrm>
            <a:off x="3557785" y="0"/>
            <a:ext cx="8634215" cy="6858000"/>
          </a:xfrm>
          <a:custGeom>
            <a:avLst/>
            <a:gdLst>
              <a:gd name="connsiteX0" fmla="*/ 0 w 8634215"/>
              <a:gd name="connsiteY0" fmla="*/ 0 h 6858001"/>
              <a:gd name="connsiteX1" fmla="*/ 8634215 w 8634215"/>
              <a:gd name="connsiteY1" fmla="*/ 0 h 6858001"/>
              <a:gd name="connsiteX2" fmla="*/ 8634215 w 8634215"/>
              <a:gd name="connsiteY2" fmla="*/ 6858001 h 6858001"/>
              <a:gd name="connsiteX3" fmla="*/ 0 w 8634215"/>
              <a:gd name="connsiteY3" fmla="*/ 6858001 h 6858001"/>
              <a:gd name="connsiteX4" fmla="*/ 0 w 8634215"/>
              <a:gd name="connsiteY4" fmla="*/ 0 h 6858001"/>
              <a:gd name="connsiteX0" fmla="*/ 0 w 8634215"/>
              <a:gd name="connsiteY0" fmla="*/ 8545 h 6866546"/>
              <a:gd name="connsiteX1" fmla="*/ 6885176 w 8634215"/>
              <a:gd name="connsiteY1" fmla="*/ 0 h 6866546"/>
              <a:gd name="connsiteX2" fmla="*/ 8634215 w 8634215"/>
              <a:gd name="connsiteY2" fmla="*/ 8545 h 6866546"/>
              <a:gd name="connsiteX3" fmla="*/ 8634215 w 8634215"/>
              <a:gd name="connsiteY3" fmla="*/ 6866546 h 6866546"/>
              <a:gd name="connsiteX4" fmla="*/ 0 w 8634215"/>
              <a:gd name="connsiteY4" fmla="*/ 6866546 h 6866546"/>
              <a:gd name="connsiteX5" fmla="*/ 0 w 8634215"/>
              <a:gd name="connsiteY5" fmla="*/ 8545 h 6866546"/>
              <a:gd name="connsiteX0" fmla="*/ 0 w 8634215"/>
              <a:gd name="connsiteY0" fmla="*/ 6866546 h 6866546"/>
              <a:gd name="connsiteX1" fmla="*/ 6885176 w 8634215"/>
              <a:gd name="connsiteY1" fmla="*/ 0 h 6866546"/>
              <a:gd name="connsiteX2" fmla="*/ 8634215 w 8634215"/>
              <a:gd name="connsiteY2" fmla="*/ 8545 h 6866546"/>
              <a:gd name="connsiteX3" fmla="*/ 8634215 w 8634215"/>
              <a:gd name="connsiteY3" fmla="*/ 6866546 h 6866546"/>
              <a:gd name="connsiteX4" fmla="*/ 0 w 8634215"/>
              <a:gd name="connsiteY4" fmla="*/ 6866546 h 686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4215" h="6866546">
                <a:moveTo>
                  <a:pt x="0" y="6866546"/>
                </a:moveTo>
                <a:lnTo>
                  <a:pt x="6885176" y="0"/>
                </a:lnTo>
                <a:lnTo>
                  <a:pt x="8634215" y="8545"/>
                </a:lnTo>
                <a:lnTo>
                  <a:pt x="8634215" y="6866546"/>
                </a:lnTo>
                <a:lnTo>
                  <a:pt x="0" y="6866546"/>
                </a:lnTo>
                <a:close/>
              </a:path>
            </a:pathLst>
          </a:cu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576000" bIns="828000" rtlCol="0" anchor="b"/>
          <a:lstStyle/>
          <a:p>
            <a:pPr algn="r"/>
            <a:r>
              <a:rPr lang="en-GB" dirty="0" smtClean="0"/>
              <a:t>Size of corner image </a:t>
            </a:r>
            <a:endParaRPr lang="en-GB" dirty="0"/>
          </a:p>
        </p:txBody>
      </p:sp>
      <p:sp>
        <p:nvSpPr>
          <p:cNvPr id="2" name="Title 1"/>
          <p:cNvSpPr>
            <a:spLocks noGrp="1"/>
          </p:cNvSpPr>
          <p:nvPr>
            <p:ph type="title" hasCustomPrompt="1"/>
          </p:nvPr>
        </p:nvSpPr>
        <p:spPr>
          <a:xfrm>
            <a:off x="838200" y="365126"/>
            <a:ext cx="7853413" cy="1213418"/>
          </a:xfrm>
        </p:spPr>
        <p:txBody>
          <a:bodyPr>
            <a:normAutofit/>
          </a:bodyPr>
          <a:lstStyle>
            <a:lvl1pPr>
              <a:defRPr sz="3200" baseline="0">
                <a:solidFill>
                  <a:schemeClr val="bg1"/>
                </a:solidFill>
              </a:defRPr>
            </a:lvl1pPr>
          </a:lstStyle>
          <a:p>
            <a:r>
              <a:rPr lang="en-US" dirty="0" smtClean="0"/>
              <a:t>Click to add Title</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8" name="Text Placeholder 7"/>
          <p:cNvSpPr>
            <a:spLocks noGrp="1"/>
          </p:cNvSpPr>
          <p:nvPr>
            <p:ph type="body" sz="quarter" idx="12" hasCustomPrompt="1"/>
          </p:nvPr>
        </p:nvSpPr>
        <p:spPr>
          <a:xfrm>
            <a:off x="838200" y="1895475"/>
            <a:ext cx="4956208" cy="385712"/>
          </a:xfrm>
        </p:spPr>
        <p:txBody>
          <a:bodyPr/>
          <a:lstStyle>
            <a:lvl1pPr>
              <a:defRPr b="0">
                <a:solidFill>
                  <a:srgbClr val="FFCC33"/>
                </a:solidFill>
              </a:defRPr>
            </a:lvl1pPr>
          </a:lstStyle>
          <a:p>
            <a:pPr lvl="0"/>
            <a:r>
              <a:rPr lang="en-US" dirty="0" smtClean="0"/>
              <a:t>Click to add Sub-title</a:t>
            </a:r>
          </a:p>
        </p:txBody>
      </p:sp>
      <p:sp>
        <p:nvSpPr>
          <p:cNvPr id="10" name="Picture Placeholder 9"/>
          <p:cNvSpPr>
            <a:spLocks noGrp="1" noChangeAspect="1"/>
          </p:cNvSpPr>
          <p:nvPr>
            <p:ph type="pic" sz="quarter" idx="13"/>
          </p:nvPr>
        </p:nvSpPr>
        <p:spPr>
          <a:xfrm>
            <a:off x="3559120" y="-1"/>
            <a:ext cx="8632880" cy="6858000"/>
          </a:xfrm>
          <a:custGeom>
            <a:avLst/>
            <a:gdLst>
              <a:gd name="connsiteX0" fmla="*/ 511550 w 8622344"/>
              <a:gd name="connsiteY0" fmla="*/ 0 h 6858000"/>
              <a:gd name="connsiteX1" fmla="*/ 8622344 w 8622344"/>
              <a:gd name="connsiteY1" fmla="*/ 0 h 6858000"/>
              <a:gd name="connsiteX2" fmla="*/ 8622344 w 8622344"/>
              <a:gd name="connsiteY2" fmla="*/ 6858000 h 6858000"/>
              <a:gd name="connsiteX3" fmla="*/ 0 w 8622344"/>
              <a:gd name="connsiteY3" fmla="*/ 6858000 h 6858000"/>
              <a:gd name="connsiteX4" fmla="*/ 2226 w 8622344"/>
              <a:gd name="connsiteY4" fmla="*/ 6828160 h 6858000"/>
              <a:gd name="connsiteX5" fmla="*/ 2226 w 8622344"/>
              <a:gd name="connsiteY5" fmla="*/ 6857618 h 6858000"/>
              <a:gd name="connsiteX6" fmla="*/ 6893912 w 8622344"/>
              <a:gd name="connsiteY6" fmla="*/ 2 h 6858000"/>
              <a:gd name="connsiteX7" fmla="*/ 511550 w 8622344"/>
              <a:gd name="connsiteY7"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22344" h="6858000">
                <a:moveTo>
                  <a:pt x="511550" y="0"/>
                </a:moveTo>
                <a:lnTo>
                  <a:pt x="8622344" y="0"/>
                </a:lnTo>
                <a:lnTo>
                  <a:pt x="8622344" y="6858000"/>
                </a:lnTo>
                <a:lnTo>
                  <a:pt x="0" y="6858000"/>
                </a:lnTo>
                <a:lnTo>
                  <a:pt x="2226" y="6828160"/>
                </a:lnTo>
                <a:lnTo>
                  <a:pt x="2226" y="6857618"/>
                </a:lnTo>
                <a:lnTo>
                  <a:pt x="6893912" y="2"/>
                </a:lnTo>
                <a:lnTo>
                  <a:pt x="511550" y="2"/>
                </a:lnTo>
                <a:close/>
              </a:path>
            </a:pathLst>
          </a:custGeom>
          <a:solidFill>
            <a:schemeClr val="bg1">
              <a:lumMod val="75000"/>
            </a:schemeClr>
          </a:solidFill>
        </p:spPr>
        <p:txBody>
          <a:bodyPr wrap="square" anchor="ctr">
            <a:noAutofit/>
          </a:bodyPr>
          <a:lstStyle>
            <a:lvl1pPr algn="ctr">
              <a:spcBef>
                <a:spcPts val="0"/>
              </a:spcBef>
              <a:defRPr sz="1600">
                <a:solidFill>
                  <a:schemeClr val="bg1"/>
                </a:solidFill>
              </a:defRPr>
            </a:lvl1pPr>
          </a:lstStyle>
          <a:p>
            <a:endParaRPr lang="en-GB" dirty="0" smtClean="0"/>
          </a:p>
          <a:p>
            <a:endParaRPr lang="en-GB" dirty="0" smtClean="0"/>
          </a:p>
          <a:p>
            <a:endParaRPr lang="en-GB" dirty="0" smtClean="0"/>
          </a:p>
          <a:p>
            <a:endParaRPr lang="en-GB" dirty="0" smtClean="0"/>
          </a:p>
          <a:p>
            <a:r>
              <a:rPr lang="en-GB" dirty="0" smtClean="0"/>
              <a:t>(click to add </a:t>
            </a:r>
          </a:p>
          <a:p>
            <a:r>
              <a:rPr lang="en-GB" dirty="0" smtClean="0"/>
              <a:t>image here)</a:t>
            </a:r>
            <a:endParaRPr lang="en-GB" dirty="0"/>
          </a:p>
        </p:txBody>
      </p:sp>
    </p:spTree>
    <p:extLst>
      <p:ext uri="{BB962C8B-B14F-4D97-AF65-F5344CB8AC3E}">
        <p14:creationId xmlns:p14="http://schemas.microsoft.com/office/powerpoint/2010/main" val="3835528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17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hasCustomPrompt="1"/>
          </p:nvPr>
        </p:nvSpPr>
        <p:spPr>
          <a:xfrm>
            <a:off x="5183188" y="987425"/>
            <a:ext cx="6172200" cy="4873625"/>
          </a:xfrm>
          <a:prstGeom prst="rect">
            <a:avLst/>
          </a:prstGeom>
          <a:solidFill>
            <a:srgbClr val="A9A9A9"/>
          </a:solidFill>
        </p:spPr>
        <p:txBody>
          <a:bodyPr anchor="ctr">
            <a:normAutofit/>
          </a:bodyPr>
          <a:lstStyle>
            <a:lvl1pPr algn="ctr">
              <a:defRPr sz="2000" b="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content</a:t>
            </a:r>
            <a:endParaRPr lang="en-GB"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marR="0" indent="0" algn="l" defTabSz="967710" rtl="0" eaLnBrk="1" fontAlgn="auto" latinLnBrk="0" hangingPunct="1">
              <a:lnSpc>
                <a:spcPct val="102000"/>
              </a:lnSpc>
              <a:spcBef>
                <a:spcPts val="1058"/>
              </a:spcBef>
              <a:spcAft>
                <a:spcPts val="0"/>
              </a:spcAft>
              <a:buClrTx/>
              <a:buSzTx/>
              <a:buFont typeface="Arial" panose="020B0604020202020204" pitchFamily="34" charset="0"/>
              <a:buNone/>
              <a:tabLst/>
              <a:defRPr sz="1600"/>
            </a:lvl1pPr>
            <a:lvl2pPr marL="0" marR="0" indent="0" algn="l" defTabSz="967710" rtl="0" eaLnBrk="1" fontAlgn="auto" latinLnBrk="0" hangingPunct="1">
              <a:lnSpc>
                <a:spcPct val="102000"/>
              </a:lnSpc>
              <a:spcBef>
                <a:spcPts val="529"/>
              </a:spcBef>
              <a:spcAft>
                <a:spcPts val="529"/>
              </a:spcAft>
              <a:buClrTx/>
              <a:buSzTx/>
              <a:buFont typeface="Arial" panose="020B0604020202020204" pitchFamily="34" charset="0"/>
              <a:buNone/>
              <a:tabLst/>
              <a:defRPr sz="1400"/>
            </a:lvl2pPr>
            <a:lvl3pPr marL="283929" marR="0" indent="-283929" algn="l" defTabSz="967710" rtl="0" eaLnBrk="1" fontAlgn="auto" latinLnBrk="0" hangingPunct="1">
              <a:lnSpc>
                <a:spcPct val="102000"/>
              </a:lnSpc>
              <a:spcBef>
                <a:spcPts val="529"/>
              </a:spcBef>
              <a:spcAft>
                <a:spcPts val="529"/>
              </a:spcAft>
              <a:buClr>
                <a:srgbClr val="FFCC66"/>
              </a:buClr>
              <a:buSzPct val="110000"/>
              <a:buFont typeface="Univia Pro" panose="00000800000000000000" pitchFamily="50" charset="0"/>
              <a:buChar char="&gt;"/>
              <a:tabLst/>
              <a:defRPr sz="1200"/>
            </a:lvl3pPr>
            <a:lvl4pPr marL="539750" marR="0" indent="-255588" algn="l" defTabSz="967710" rtl="0" eaLnBrk="1" fontAlgn="auto" latinLnBrk="0" hangingPunct="1">
              <a:lnSpc>
                <a:spcPct val="102000"/>
              </a:lnSpc>
              <a:spcBef>
                <a:spcPts val="0"/>
              </a:spcBef>
              <a:spcAft>
                <a:spcPts val="529"/>
              </a:spcAft>
              <a:buClr>
                <a:srgbClr val="232E45"/>
              </a:buClr>
              <a:buSzTx/>
              <a:buFont typeface="Univia Pro Book" panose="00000500000000000000" pitchFamily="50" charset="0"/>
              <a:buChar char="–"/>
              <a:tabLst/>
              <a:defRPr sz="1000"/>
            </a:lvl4pPr>
            <a:lvl5pPr marL="722313" marR="0" indent="-153988" algn="l" defTabSz="967710" rtl="0" eaLnBrk="1" fontAlgn="auto" latinLnBrk="0" hangingPunct="1">
              <a:lnSpc>
                <a:spcPct val="102000"/>
              </a:lnSpc>
              <a:spcBef>
                <a:spcPts val="0"/>
              </a:spcBef>
              <a:spcAft>
                <a:spcPts val="529"/>
              </a:spcAft>
              <a:buClr>
                <a:srgbClr val="232E45"/>
              </a:buClr>
              <a:buSzTx/>
              <a:buFont typeface="Arial" panose="020B0604020202020204" pitchFamily="34" charset="0"/>
              <a:buChar char="∙"/>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l" defTabSz="967710" rtl="0" eaLnBrk="1" fontAlgn="auto" latinLnBrk="0" hangingPunct="1">
              <a:lnSpc>
                <a:spcPct val="102000"/>
              </a:lnSpc>
              <a:spcBef>
                <a:spcPts val="1058"/>
              </a:spcBef>
              <a:spcAft>
                <a:spcPts val="0"/>
              </a:spcAft>
              <a:buClrTx/>
              <a:buSzTx/>
              <a:buFont typeface="Arial" panose="020B0604020202020204" pitchFamily="34" charset="0"/>
              <a:buNone/>
              <a:tabLst/>
              <a:defRPr/>
            </a:pPr>
            <a:r>
              <a:rPr kumimoji="0" lang="en-US" sz="2000" b="1" i="0" u="none" strike="noStrike" kern="1200" cap="none" spc="0" normalizeH="0" baseline="0" noProof="0" dirty="0" smtClean="0">
                <a:ln>
                  <a:noFill/>
                </a:ln>
                <a:solidFill>
                  <a:srgbClr val="232E45"/>
                </a:solidFill>
                <a:effectLst/>
                <a:uLnTx/>
                <a:uFillTx/>
                <a:latin typeface="Arial" panose="020B0604020202020204" pitchFamily="34" charset="0"/>
                <a:ea typeface="+mn-ea"/>
                <a:cs typeface="Arial" panose="020B0604020202020204" pitchFamily="34" charset="0"/>
              </a:rPr>
              <a:t>Edit Master text styles</a:t>
            </a:r>
          </a:p>
          <a:p>
            <a:pPr marL="0" marR="0" lvl="1" indent="0" algn="l" defTabSz="967710" rtl="0" eaLnBrk="1" fontAlgn="auto" latinLnBrk="0" hangingPunct="1">
              <a:lnSpc>
                <a:spcPct val="102000"/>
              </a:lnSpc>
              <a:spcBef>
                <a:spcPts val="529"/>
              </a:spcBef>
              <a:spcAft>
                <a:spcPts val="529"/>
              </a:spcAft>
              <a:buClrTx/>
              <a:buSzTx/>
              <a:buFont typeface="Arial" panose="020B0604020202020204" pitchFamily="34" charset="0"/>
              <a:buNone/>
              <a:tabLst/>
              <a:defRPr/>
            </a:pPr>
            <a:r>
              <a:rPr kumimoji="0" lang="en-US" sz="1800" b="0" i="0" u="none" strike="noStrike" kern="1200" cap="none" spc="0" normalizeH="0" baseline="0" noProof="0" dirty="0" smtClean="0">
                <a:ln>
                  <a:noFill/>
                </a:ln>
                <a:solidFill>
                  <a:srgbClr val="232E45"/>
                </a:solidFill>
                <a:effectLst/>
                <a:uLnTx/>
                <a:uFillTx/>
                <a:latin typeface="Arial" panose="020B0604020202020204" pitchFamily="34" charset="0"/>
                <a:ea typeface="+mn-ea"/>
                <a:cs typeface="Arial" panose="020B0604020202020204" pitchFamily="34" charset="0"/>
              </a:rPr>
              <a:t>Second level</a:t>
            </a:r>
          </a:p>
          <a:p>
            <a:pPr marL="283929" marR="0" lvl="2" indent="-283929" algn="l" defTabSz="967710" rtl="0" eaLnBrk="1" fontAlgn="auto" latinLnBrk="0" hangingPunct="1">
              <a:lnSpc>
                <a:spcPct val="102000"/>
              </a:lnSpc>
              <a:spcBef>
                <a:spcPts val="529"/>
              </a:spcBef>
              <a:spcAft>
                <a:spcPts val="529"/>
              </a:spcAft>
              <a:buClr>
                <a:srgbClr val="FFCC66"/>
              </a:buClr>
              <a:buSzPct val="110000"/>
              <a:buFont typeface="Univia Pro" panose="00000800000000000000" pitchFamily="50" charset="0"/>
              <a:buChar char="&gt;"/>
              <a:tabLst/>
              <a:defRPr/>
            </a:pPr>
            <a:r>
              <a:rPr kumimoji="0" lang="en-US" sz="1800" b="0" i="0" u="none" strike="noStrike" kern="1200" cap="none" spc="0" normalizeH="0" baseline="0" noProof="0" dirty="0" smtClean="0">
                <a:ln>
                  <a:noFill/>
                </a:ln>
                <a:solidFill>
                  <a:srgbClr val="232E45"/>
                </a:solidFill>
                <a:effectLst/>
                <a:uLnTx/>
                <a:uFillTx/>
                <a:latin typeface="Arial" panose="020B0604020202020204" pitchFamily="34" charset="0"/>
                <a:ea typeface="+mn-ea"/>
                <a:cs typeface="Arial" panose="020B0604020202020204" pitchFamily="34" charset="0"/>
              </a:rPr>
              <a:t>Third level</a:t>
            </a:r>
          </a:p>
          <a:p>
            <a:pPr marL="539750" marR="0" lvl="3" indent="-255588" algn="l" defTabSz="967710" rtl="0" eaLnBrk="1" fontAlgn="auto" latinLnBrk="0" hangingPunct="1">
              <a:lnSpc>
                <a:spcPct val="102000"/>
              </a:lnSpc>
              <a:spcBef>
                <a:spcPts val="0"/>
              </a:spcBef>
              <a:spcAft>
                <a:spcPts val="529"/>
              </a:spcAft>
              <a:buClr>
                <a:srgbClr val="232E45"/>
              </a:buClr>
              <a:buSzTx/>
              <a:buFont typeface="Univia Pro Book" panose="00000500000000000000" pitchFamily="50" charset="0"/>
              <a:buChar char="–"/>
              <a:tabLst/>
              <a:defRPr/>
            </a:pPr>
            <a:r>
              <a:rPr kumimoji="0" lang="en-US" sz="1800" b="0" i="0" u="none" strike="noStrike" kern="1200" cap="none" spc="0" normalizeH="0" baseline="0" noProof="0" dirty="0" smtClean="0">
                <a:ln>
                  <a:noFill/>
                </a:ln>
                <a:solidFill>
                  <a:srgbClr val="232E45"/>
                </a:solidFill>
                <a:effectLst/>
                <a:uLnTx/>
                <a:uFillTx/>
                <a:latin typeface="Arial" panose="020B0604020202020204" pitchFamily="34" charset="0"/>
                <a:ea typeface="+mn-ea"/>
                <a:cs typeface="Arial" panose="020B0604020202020204" pitchFamily="34" charset="0"/>
              </a:rPr>
              <a:t>Fourth level</a:t>
            </a:r>
          </a:p>
          <a:p>
            <a:pPr marL="722313" marR="0" lvl="4" indent="-153988" algn="l" defTabSz="967710" rtl="0" eaLnBrk="1" fontAlgn="auto" latinLnBrk="0" hangingPunct="1">
              <a:lnSpc>
                <a:spcPct val="102000"/>
              </a:lnSpc>
              <a:spcBef>
                <a:spcPts val="0"/>
              </a:spcBef>
              <a:spcAft>
                <a:spcPts val="529"/>
              </a:spcAft>
              <a:buClr>
                <a:srgbClr val="232E45"/>
              </a:buClr>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32E45"/>
                </a:solidFill>
                <a:effectLst/>
                <a:uLnTx/>
                <a:uFillTx/>
                <a:latin typeface="Arial" panose="020B0604020202020204" pitchFamily="34" charset="0"/>
                <a:ea typeface="+mn-ea"/>
                <a:cs typeface="Arial" panose="020B0604020202020204" pitchFamily="34" charset="0"/>
              </a:rPr>
              <a:t>Fifth level</a:t>
            </a:r>
            <a:endParaRPr kumimoji="0" lang="en-GB" sz="1800" b="0" i="0" u="none" strike="noStrike" kern="1200" cap="none" spc="0" normalizeH="0" baseline="0" noProof="0" dirty="0">
              <a:ln>
                <a:noFill/>
              </a:ln>
              <a:solidFill>
                <a:srgbClr val="232E45"/>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p>
            <a:r>
              <a:rPr lang="en-GB" smtClean="0"/>
              <a:t>GKN Aerospace Overview - March 2025</a:t>
            </a:r>
            <a:endParaRPr lang="en-GB"/>
          </a:p>
        </p:txBody>
      </p:sp>
      <p:sp>
        <p:nvSpPr>
          <p:cNvPr id="7" name="Slide Number Placeholder 6"/>
          <p:cNvSpPr>
            <a:spLocks noGrp="1"/>
          </p:cNvSpPr>
          <p:nvPr>
            <p:ph type="sldNum" sz="quarter" idx="12"/>
          </p:nvPr>
        </p:nvSpPr>
        <p:spPr/>
        <p:txBody>
          <a:bodyPr/>
          <a:lstStyle/>
          <a:p>
            <a:fld id="{37F9C675-962A-477F-BE3A-4AB30256F56A}" type="slidenum">
              <a:rPr lang="en-GB" smtClean="0"/>
              <a:t>‹#›</a:t>
            </a:fld>
            <a:endParaRPr lang="en-GB"/>
          </a:p>
        </p:txBody>
      </p:sp>
      <p:sp>
        <p:nvSpPr>
          <p:cNvPr id="8"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Tree>
    <p:extLst>
      <p:ext uri="{BB962C8B-B14F-4D97-AF65-F5344CB8AC3E}">
        <p14:creationId xmlns:p14="http://schemas.microsoft.com/office/powerpoint/2010/main" val="2420561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18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a:prstGeom prst="rect">
            <a:avLst/>
          </a:prstGeom>
          <a:solidFill>
            <a:srgbClr val="A9A9A9"/>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GB" smtClean="0"/>
              <a:t>GKN Aerospace Overview - March 2025</a:t>
            </a:r>
            <a:endParaRPr lang="en-GB"/>
          </a:p>
        </p:txBody>
      </p:sp>
      <p:sp>
        <p:nvSpPr>
          <p:cNvPr id="7" name="Slide Number Placeholder 6"/>
          <p:cNvSpPr>
            <a:spLocks noGrp="1"/>
          </p:cNvSpPr>
          <p:nvPr>
            <p:ph type="sldNum" sz="quarter" idx="12"/>
          </p:nvPr>
        </p:nvSpPr>
        <p:spPr/>
        <p:txBody>
          <a:bodyPr/>
          <a:lstStyle/>
          <a:p>
            <a:fld id="{37F9C675-962A-477F-BE3A-4AB30256F56A}" type="slidenum">
              <a:rPr lang="en-GB" smtClean="0"/>
              <a:t>‹#›</a:t>
            </a:fld>
            <a:endParaRPr lang="en-GB"/>
          </a:p>
        </p:txBody>
      </p:sp>
      <p:sp>
        <p:nvSpPr>
          <p:cNvPr id="8"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Tree>
    <p:extLst>
      <p:ext uri="{BB962C8B-B14F-4D97-AF65-F5344CB8AC3E}">
        <p14:creationId xmlns:p14="http://schemas.microsoft.com/office/powerpoint/2010/main" val="54815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ll image">
    <p:bg>
      <p:bgPr>
        <a:solidFill>
          <a:schemeClr val="bg1"/>
        </a:solidFill>
        <a:effectLst/>
      </p:bgPr>
    </p:bg>
    <p:spTree>
      <p:nvGrpSpPr>
        <p:cNvPr id="1" name=""/>
        <p:cNvGrpSpPr/>
        <p:nvPr/>
      </p:nvGrpSpPr>
      <p:grpSpPr>
        <a:xfrm>
          <a:off x="0" y="0"/>
          <a:ext cx="0" cy="0"/>
          <a:chOff x="0" y="0"/>
          <a:chExt cx="0" cy="0"/>
        </a:xfrm>
      </p:grpSpPr>
      <p:sp>
        <p:nvSpPr>
          <p:cNvPr id="12" name="Picture Placeholder 11"/>
          <p:cNvSpPr>
            <a:spLocks noGrp="1" noChangeAspect="1"/>
          </p:cNvSpPr>
          <p:nvPr>
            <p:ph type="pic" sz="quarter" idx="13"/>
          </p:nvPr>
        </p:nvSpPr>
        <p:spPr>
          <a:xfrm>
            <a:off x="0" y="-2"/>
            <a:ext cx="12192000" cy="6858002"/>
          </a:xfrm>
          <a:custGeom>
            <a:avLst/>
            <a:gdLst>
              <a:gd name="connsiteX0" fmla="*/ 0 w 12192000"/>
              <a:gd name="connsiteY0" fmla="*/ 0 h 6858002"/>
              <a:gd name="connsiteX1" fmla="*/ 12192000 w 12192000"/>
              <a:gd name="connsiteY1" fmla="*/ 0 h 6858002"/>
              <a:gd name="connsiteX2" fmla="*/ 12192000 w 12192000"/>
              <a:gd name="connsiteY2" fmla="*/ 6858002 h 6858002"/>
              <a:gd name="connsiteX3" fmla="*/ 0 w 12192000"/>
              <a:gd name="connsiteY3" fmla="*/ 6858002 h 6858002"/>
              <a:gd name="connsiteX4" fmla="*/ 0 w 12192000"/>
              <a:gd name="connsiteY4" fmla="*/ 1578546 h 6858002"/>
              <a:gd name="connsiteX5" fmla="*/ 1395663 w 12192000"/>
              <a:gd name="connsiteY5" fmla="*/ 462015 h 6858002"/>
              <a:gd name="connsiteX6" fmla="*/ 819764 w 12192000"/>
              <a:gd name="connsiteY6" fmla="*/ 2 h 6858002"/>
              <a:gd name="connsiteX7" fmla="*/ 0 w 12192000"/>
              <a:gd name="connsiteY7" fmla="*/ 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2">
                <a:moveTo>
                  <a:pt x="0" y="0"/>
                </a:moveTo>
                <a:lnTo>
                  <a:pt x="12192000" y="0"/>
                </a:lnTo>
                <a:lnTo>
                  <a:pt x="12192000" y="6858002"/>
                </a:lnTo>
                <a:lnTo>
                  <a:pt x="0" y="6858002"/>
                </a:lnTo>
                <a:lnTo>
                  <a:pt x="0" y="1578546"/>
                </a:lnTo>
                <a:lnTo>
                  <a:pt x="1395663" y="462015"/>
                </a:lnTo>
                <a:lnTo>
                  <a:pt x="819764" y="2"/>
                </a:lnTo>
                <a:lnTo>
                  <a:pt x="0" y="2"/>
                </a:lnTo>
                <a:close/>
              </a:path>
            </a:pathLst>
          </a:custGeom>
          <a:solidFill>
            <a:schemeClr val="bg2">
              <a:lumMod val="90000"/>
            </a:schemeClr>
          </a:solidFill>
        </p:spPr>
        <p:txBody>
          <a:bodyPr wrap="square" anchor="ctr">
            <a:noAutofit/>
          </a:bodyPr>
          <a:lstStyle>
            <a:lvl1pPr algn="ctr">
              <a:defRPr sz="1600" b="0"/>
            </a:lvl1pPr>
          </a:lstStyle>
          <a:p>
            <a:endParaRPr lang="en-GB" dirty="0" smtClean="0"/>
          </a:p>
          <a:p>
            <a:endParaRPr lang="en-GB" dirty="0" smtClean="0"/>
          </a:p>
          <a:p>
            <a:r>
              <a:rPr lang="en-GB" dirty="0" smtClean="0"/>
              <a:t>Click to add picture</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13" name="Title 1"/>
          <p:cNvSpPr>
            <a:spLocks noGrp="1"/>
          </p:cNvSpPr>
          <p:nvPr>
            <p:ph type="title"/>
          </p:nvPr>
        </p:nvSpPr>
        <p:spPr>
          <a:xfrm>
            <a:off x="838200" y="365126"/>
            <a:ext cx="10515600" cy="1213418"/>
          </a:xfrm>
        </p:spPr>
        <p:txBody>
          <a:bodyPr/>
          <a:lstStyle/>
          <a:p>
            <a:r>
              <a:rPr lang="en-US" dirty="0" smtClean="0"/>
              <a:t>Click to edit Master title style</a:t>
            </a:r>
            <a:endParaRPr lang="en-GB" dirty="0"/>
          </a:p>
        </p:txBody>
      </p:sp>
    </p:spTree>
    <p:extLst>
      <p:ext uri="{BB962C8B-B14F-4D97-AF65-F5344CB8AC3E}">
        <p14:creationId xmlns:p14="http://schemas.microsoft.com/office/powerpoint/2010/main" val="36801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blue yell logo">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038340" y="6308814"/>
            <a:ext cx="4114800" cy="297715"/>
          </a:xfrm>
        </p:spPr>
        <p:txBody>
          <a:bodyPr/>
          <a:lstStyle>
            <a:lvl1pPr algn="ctr">
              <a:defRPr/>
            </a:lvl1pPr>
          </a:lstStyle>
          <a:p>
            <a:r>
              <a:rPr lang="en-GB" smtClean="0"/>
              <a:t>GKN Aerospace Overview - March 2025</a:t>
            </a:r>
            <a:endParaRPr lang="en-GB" dirty="0"/>
          </a:p>
        </p:txBody>
      </p:sp>
      <p:sp>
        <p:nvSpPr>
          <p:cNvPr id="6" name="Slide Number Placeholder 5"/>
          <p:cNvSpPr>
            <a:spLocks noGrp="1"/>
          </p:cNvSpPr>
          <p:nvPr>
            <p:ph type="sldNum" sz="quarter" idx="12"/>
          </p:nvPr>
        </p:nvSpPr>
        <p:spPr>
          <a:xfrm>
            <a:off x="10520412" y="241300"/>
            <a:ext cx="833387" cy="297715"/>
          </a:xfrm>
        </p:spPr>
        <p:txBody>
          <a:bodyPr/>
          <a:lstStyle/>
          <a:p>
            <a:fld id="{37F9C675-962A-477F-BE3A-4AB30256F56A}" type="slidenum">
              <a:rPr lang="en-GB" smtClean="0"/>
              <a:t>‹#›</a:t>
            </a:fld>
            <a:endParaRPr lang="en-GB"/>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8" y="0"/>
            <a:ext cx="12193057" cy="6858594"/>
          </a:xfrm>
          <a:prstGeom prst="rect">
            <a:avLst/>
          </a:prstGeom>
        </p:spPr>
      </p:pic>
    </p:spTree>
    <p:extLst>
      <p:ext uri="{BB962C8B-B14F-4D97-AF65-F5344CB8AC3E}">
        <p14:creationId xmlns:p14="http://schemas.microsoft.com/office/powerpoint/2010/main" val="380030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andard Text Slide defau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dirty="0" smtClean="0"/>
              <a:t>GKN Aerospace Overview - August 2025</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8" name="Text Placeholder 7"/>
          <p:cNvSpPr>
            <a:spLocks noGrp="1"/>
          </p:cNvSpPr>
          <p:nvPr>
            <p:ph type="body" sz="quarter" idx="12"/>
          </p:nvPr>
        </p:nvSpPr>
        <p:spPr>
          <a:xfrm>
            <a:off x="838200" y="1895475"/>
            <a:ext cx="10515600" cy="4273550"/>
          </a:xfrm>
        </p:spPr>
        <p:txBody>
          <a:bodyPr/>
          <a:lstStyle>
            <a:lvl4pPr>
              <a:defRPr sz="1600"/>
            </a:lvl4pPr>
            <a:lvl5pPr>
              <a:defRPr sz="1400"/>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932121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andard Text slide with watermark">
    <p:spTree>
      <p:nvGrpSpPr>
        <p:cNvPr id="1" name=""/>
        <p:cNvGrpSpPr/>
        <p:nvPr/>
      </p:nvGrpSpPr>
      <p:grpSpPr>
        <a:xfrm>
          <a:off x="0" y="0"/>
          <a:ext cx="0" cy="0"/>
          <a:chOff x="0" y="0"/>
          <a:chExt cx="0" cy="0"/>
        </a:xfrm>
      </p:grpSpPr>
      <p:sp>
        <p:nvSpPr>
          <p:cNvPr id="15" name="Freeform 14"/>
          <p:cNvSpPr/>
          <p:nvPr userDrawn="1"/>
        </p:nvSpPr>
        <p:spPr>
          <a:xfrm rot="16200000" flipH="1">
            <a:off x="6930992" y="1596992"/>
            <a:ext cx="5462337" cy="5059680"/>
          </a:xfrm>
          <a:custGeom>
            <a:avLst/>
            <a:gdLst>
              <a:gd name="connsiteX0" fmla="*/ 0 w 4142509"/>
              <a:gd name="connsiteY0" fmla="*/ 4089861 h 4089861"/>
              <a:gd name="connsiteX1" fmla="*/ 2711349 w 4142509"/>
              <a:gd name="connsiteY1" fmla="*/ 0 h 4089861"/>
              <a:gd name="connsiteX2" fmla="*/ 4142509 w 4142509"/>
              <a:gd name="connsiteY2" fmla="*/ 2158795 h 4089861"/>
              <a:gd name="connsiteX3" fmla="*/ 4142509 w 4142509"/>
              <a:gd name="connsiteY3" fmla="*/ 4089861 h 4089861"/>
              <a:gd name="connsiteX4" fmla="*/ 3495276 w 4142509"/>
              <a:gd name="connsiteY4" fmla="*/ 4089861 h 4089861"/>
              <a:gd name="connsiteX5" fmla="*/ 2711348 w 4142509"/>
              <a:gd name="connsiteY5" fmla="*/ 2907365 h 4089861"/>
              <a:gd name="connsiteX6" fmla="*/ 1927419 w 4142509"/>
              <a:gd name="connsiteY6" fmla="*/ 4089861 h 408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2509" h="4089861">
                <a:moveTo>
                  <a:pt x="0" y="4089861"/>
                </a:moveTo>
                <a:lnTo>
                  <a:pt x="2711349" y="0"/>
                </a:lnTo>
                <a:lnTo>
                  <a:pt x="4142509" y="2158795"/>
                </a:lnTo>
                <a:lnTo>
                  <a:pt x="4142509" y="4089861"/>
                </a:lnTo>
                <a:lnTo>
                  <a:pt x="3495276" y="4089861"/>
                </a:lnTo>
                <a:lnTo>
                  <a:pt x="2711348" y="2907365"/>
                </a:lnTo>
                <a:lnTo>
                  <a:pt x="1927419" y="4089861"/>
                </a:lnTo>
                <a:close/>
              </a:path>
            </a:pathLst>
          </a:custGeom>
          <a:solidFill>
            <a:srgbClr val="A4A4A8">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dirty="0" smtClean="0"/>
              <a:t>GKN Aerospace Overview - August 2025</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8" name="Text Placeholder 7"/>
          <p:cNvSpPr>
            <a:spLocks noGrp="1"/>
          </p:cNvSpPr>
          <p:nvPr>
            <p:ph type="body" sz="quarter" idx="12"/>
          </p:nvPr>
        </p:nvSpPr>
        <p:spPr>
          <a:xfrm>
            <a:off x="838200" y="1895475"/>
            <a:ext cx="10515600" cy="4273550"/>
          </a:xfrm>
        </p:spPr>
        <p:txBody>
          <a:bodyPr/>
          <a:lstStyle>
            <a:lvl4pPr>
              <a:defRPr sz="1600"/>
            </a:lvl4pPr>
            <a:lvl5pPr>
              <a:defRPr sz="1400"/>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700594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tandard Text slide - Dark Blue">
    <p:bg>
      <p:bgPr>
        <a:solidFill>
          <a:srgbClr val="232E4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dirty="0" smtClean="0"/>
              <a:t>GKN Aerospace Overview - August 2025</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8" name="Text Placeholder 7"/>
          <p:cNvSpPr>
            <a:spLocks noGrp="1"/>
          </p:cNvSpPr>
          <p:nvPr>
            <p:ph type="body" sz="quarter" idx="12"/>
          </p:nvPr>
        </p:nvSpPr>
        <p:spPr>
          <a:xfrm>
            <a:off x="838200" y="1895475"/>
            <a:ext cx="10515600" cy="42735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sz="1600">
                <a:solidFill>
                  <a:schemeClr val="bg1"/>
                </a:solidFill>
              </a:defRPr>
            </a:lvl4pPr>
            <a:lvl5pPr>
              <a:defRPr sz="1400">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099055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ext and side image">
    <p:spTree>
      <p:nvGrpSpPr>
        <p:cNvPr id="1" name=""/>
        <p:cNvGrpSpPr/>
        <p:nvPr/>
      </p:nvGrpSpPr>
      <p:grpSpPr>
        <a:xfrm>
          <a:off x="0" y="0"/>
          <a:ext cx="0" cy="0"/>
          <a:chOff x="0" y="0"/>
          <a:chExt cx="0" cy="0"/>
        </a:xfrm>
      </p:grpSpPr>
      <p:sp>
        <p:nvSpPr>
          <p:cNvPr id="13" name="Picture Placeholder 12"/>
          <p:cNvSpPr>
            <a:spLocks noGrp="1"/>
          </p:cNvSpPr>
          <p:nvPr>
            <p:ph type="pic" sz="quarter" idx="14" hasCustomPrompt="1"/>
          </p:nvPr>
        </p:nvSpPr>
        <p:spPr>
          <a:xfrm>
            <a:off x="8113713" y="0"/>
            <a:ext cx="4078287" cy="6858000"/>
          </a:xfrm>
          <a:solidFill>
            <a:srgbClr val="A9A9A9"/>
          </a:solidFill>
        </p:spPr>
        <p:txBody>
          <a:bodyPr/>
          <a:lstStyle>
            <a:lvl1pPr>
              <a:defRPr/>
            </a:lvl1pPr>
          </a:lstStyle>
          <a:p>
            <a:r>
              <a:rPr lang="en-GB" dirty="0" smtClean="0"/>
              <a:t>Click to add image</a:t>
            </a:r>
            <a:endParaRPr lang="en-GB" dirty="0"/>
          </a:p>
        </p:txBody>
      </p:sp>
      <p:sp>
        <p:nvSpPr>
          <p:cNvPr id="2" name="Title 1"/>
          <p:cNvSpPr>
            <a:spLocks noGrp="1"/>
          </p:cNvSpPr>
          <p:nvPr>
            <p:ph type="title"/>
          </p:nvPr>
        </p:nvSpPr>
        <p:spPr>
          <a:xfrm>
            <a:off x="838200" y="365126"/>
            <a:ext cx="6944139" cy="1213418"/>
          </a:xfrm>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dirty="0" smtClean="0"/>
              <a:t>GKN Aerospace Overview - August 2025</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8" name="Text Placeholder 7"/>
          <p:cNvSpPr>
            <a:spLocks noGrp="1"/>
          </p:cNvSpPr>
          <p:nvPr>
            <p:ph type="body" sz="quarter" idx="12"/>
          </p:nvPr>
        </p:nvSpPr>
        <p:spPr>
          <a:xfrm>
            <a:off x="838200" y="1895475"/>
            <a:ext cx="6944139" cy="42735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018256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Text and side image Dark Blue">
    <p:bg>
      <p:bgPr>
        <a:solidFill>
          <a:srgbClr val="232E45"/>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3" hasCustomPrompt="1"/>
          </p:nvPr>
        </p:nvSpPr>
        <p:spPr>
          <a:xfrm>
            <a:off x="8101013" y="0"/>
            <a:ext cx="4090987" cy="6858000"/>
          </a:xfrm>
          <a:solidFill>
            <a:schemeClr val="bg1">
              <a:lumMod val="75000"/>
            </a:schemeClr>
          </a:solidFill>
        </p:spPr>
        <p:txBody>
          <a:bodyPr anchor="ctr"/>
          <a:lstStyle>
            <a:lvl1pPr algn="ctr">
              <a:defRPr b="0"/>
            </a:lvl1pPr>
          </a:lstStyle>
          <a:p>
            <a:pPr lvl="0"/>
            <a:r>
              <a:rPr lang="en-US" dirty="0" smtClean="0"/>
              <a:t>Click to add content</a:t>
            </a:r>
            <a:endParaRPr lang="en-GB" dirty="0"/>
          </a:p>
        </p:txBody>
      </p:sp>
      <p:sp>
        <p:nvSpPr>
          <p:cNvPr id="2" name="Title 1"/>
          <p:cNvSpPr>
            <a:spLocks noGrp="1"/>
          </p:cNvSpPr>
          <p:nvPr>
            <p:ph type="title"/>
          </p:nvPr>
        </p:nvSpPr>
        <p:spPr>
          <a:xfrm>
            <a:off x="838200" y="365126"/>
            <a:ext cx="6944139" cy="1213418"/>
          </a:xfrm>
        </p:spPr>
        <p:txBody>
          <a:bodyPr/>
          <a:lstStyle>
            <a:lvl1pPr>
              <a:defRPr>
                <a:solidFill>
                  <a:schemeClr val="bg1"/>
                </a:solidFill>
              </a:defRPr>
            </a:lvl1p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dirty="0" smtClean="0"/>
              <a:t>GKN Aerospace Overview - August 2025</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8" name="Text Placeholder 7"/>
          <p:cNvSpPr>
            <a:spLocks noGrp="1"/>
          </p:cNvSpPr>
          <p:nvPr>
            <p:ph type="body" sz="quarter" idx="12"/>
          </p:nvPr>
        </p:nvSpPr>
        <p:spPr>
          <a:xfrm>
            <a:off x="838200" y="1895475"/>
            <a:ext cx="6944139" cy="4273550"/>
          </a:xfrm>
        </p:spPr>
        <p:txBody>
          <a:bodyPr/>
          <a:lstStyle>
            <a:lvl1pPr>
              <a:defRPr>
                <a:solidFill>
                  <a:schemeClr val="bg1"/>
                </a:solidFill>
              </a:defRPr>
            </a:lvl1pPr>
            <a:lvl2pPr>
              <a:defRPr>
                <a:solidFill>
                  <a:schemeClr val="bg1"/>
                </a:solidFill>
              </a:defRPr>
            </a:lvl2pPr>
            <a:lvl3pPr>
              <a:defRPr>
                <a:solidFill>
                  <a:schemeClr val="bg1"/>
                </a:solidFill>
              </a:defRPr>
            </a:lvl3pPr>
            <a:lvl4pPr>
              <a:buClr>
                <a:srgbClr val="FFCC33"/>
              </a:buClr>
              <a:defRPr>
                <a:solidFill>
                  <a:schemeClr val="bg1"/>
                </a:solidFill>
              </a:defRPr>
            </a:lvl4pPr>
            <a:lvl5pPr>
              <a:buClr>
                <a:srgbClr val="FFCC33"/>
              </a:buCl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353613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wo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GKN Aerospace Overview - March 2025</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8" name="Text Placeholder 7"/>
          <p:cNvSpPr>
            <a:spLocks noGrp="1"/>
          </p:cNvSpPr>
          <p:nvPr>
            <p:ph type="body" sz="quarter" idx="12"/>
          </p:nvPr>
        </p:nvSpPr>
        <p:spPr>
          <a:xfrm>
            <a:off x="838199" y="1895475"/>
            <a:ext cx="4906617" cy="42735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 name="Text Placeholder 7"/>
          <p:cNvSpPr>
            <a:spLocks noGrp="1"/>
          </p:cNvSpPr>
          <p:nvPr>
            <p:ph type="body" sz="quarter" idx="13"/>
          </p:nvPr>
        </p:nvSpPr>
        <p:spPr>
          <a:xfrm>
            <a:off x="6508926" y="1891089"/>
            <a:ext cx="4844873" cy="42735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9089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ext and large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3618297" cy="1213418"/>
          </a:xfrm>
        </p:spPr>
        <p:txBody>
          <a:bodyPr>
            <a:normAutofit/>
          </a:bodyPr>
          <a:lstStyle>
            <a:lvl1pPr>
              <a:defRPr sz="2400"/>
            </a:lvl1p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r>
              <a:rPr lang="en-GB" smtClean="0"/>
              <a:t>GKN Aerospace Overview - March 2025</a:t>
            </a:r>
            <a:endParaRPr lang="en-GB" dirty="0"/>
          </a:p>
        </p:txBody>
      </p:sp>
      <p:sp>
        <p:nvSpPr>
          <p:cNvPr id="4" name="Slide Number Placeholder 3"/>
          <p:cNvSpPr>
            <a:spLocks noGrp="1"/>
          </p:cNvSpPr>
          <p:nvPr>
            <p:ph type="sldNum" sz="quarter" idx="11"/>
          </p:nvPr>
        </p:nvSpPr>
        <p:spPr/>
        <p:txBody>
          <a:bodyPr/>
          <a:lstStyle/>
          <a:p>
            <a:fld id="{37F9C675-962A-477F-BE3A-4AB30256F56A}" type="slidenum">
              <a:rPr lang="en-GB" smtClean="0"/>
              <a:t>‹#›</a:t>
            </a:fld>
            <a:endParaRPr lang="en-GB"/>
          </a:p>
        </p:txBody>
      </p:sp>
      <p:sp>
        <p:nvSpPr>
          <p:cNvPr id="5" name="Freeform 5">
            <a:extLst>
              <a:ext uri="{FF2B5EF4-FFF2-40B4-BE49-F238E27FC236}">
                <a16:creationId xmlns:a16="http://schemas.microsoft.com/office/drawing/2014/main" id="{995D36C2-6CF6-4A30-8C8B-1BDE90C70BB7}"/>
              </a:ext>
            </a:extLst>
          </p:cNvPr>
          <p:cNvSpPr>
            <a:spLocks/>
          </p:cNvSpPr>
          <p:nvPr userDrawn="1"/>
        </p:nvSpPr>
        <p:spPr bwMode="auto">
          <a:xfrm>
            <a:off x="-1" y="-1"/>
            <a:ext cx="1395663" cy="1578544"/>
          </a:xfrm>
          <a:custGeom>
            <a:avLst/>
            <a:gdLst>
              <a:gd name="T0" fmla="*/ 0 w 4258"/>
              <a:gd name="T1" fmla="*/ 4059 h 4059"/>
              <a:gd name="T2" fmla="*/ 4258 w 4258"/>
              <a:gd name="T3" fmla="*/ 1188 h 4059"/>
              <a:gd name="T4" fmla="*/ 2501 w 4258"/>
              <a:gd name="T5" fmla="*/ 0 h 4059"/>
              <a:gd name="T6" fmla="*/ 0 w 4258"/>
              <a:gd name="T7" fmla="*/ 0 h 4059"/>
              <a:gd name="T8" fmla="*/ 0 w 4258"/>
              <a:gd name="T9" fmla="*/ 4059 h 4059"/>
            </a:gdLst>
            <a:ahLst/>
            <a:cxnLst>
              <a:cxn ang="0">
                <a:pos x="T0" y="T1"/>
              </a:cxn>
              <a:cxn ang="0">
                <a:pos x="T2" y="T3"/>
              </a:cxn>
              <a:cxn ang="0">
                <a:pos x="T4" y="T5"/>
              </a:cxn>
              <a:cxn ang="0">
                <a:pos x="T6" y="T7"/>
              </a:cxn>
              <a:cxn ang="0">
                <a:pos x="T8" y="T9"/>
              </a:cxn>
            </a:cxnLst>
            <a:rect l="0" t="0" r="r" b="b"/>
            <a:pathLst>
              <a:path w="4258" h="4059">
                <a:moveTo>
                  <a:pt x="0" y="4059"/>
                </a:moveTo>
                <a:lnTo>
                  <a:pt x="4258" y="1188"/>
                </a:lnTo>
                <a:lnTo>
                  <a:pt x="2501" y="0"/>
                </a:lnTo>
                <a:lnTo>
                  <a:pt x="0" y="0"/>
                </a:lnTo>
                <a:lnTo>
                  <a:pt x="0" y="4059"/>
                </a:lnTo>
                <a:close/>
              </a:path>
            </a:pathLst>
          </a:custGeom>
          <a:solidFill>
            <a:srgbClr val="232E45"/>
          </a:solidFill>
          <a:ln>
            <a:noFill/>
          </a:ln>
          <a:extLst/>
        </p:spPr>
        <p:txBody>
          <a:bodyPr vert="horz" wrap="square" lIns="91440" tIns="45720" rIns="91440" bIns="45720" numCol="1" anchor="t" anchorCtr="0" compatLnSpc="1">
            <a:prstTxWarp prst="textNoShape">
              <a:avLst/>
            </a:prstTxWarp>
          </a:bodyPr>
          <a:lstStyle/>
          <a:p>
            <a:endParaRPr lang="ar-AE"/>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511" y="365125"/>
            <a:ext cx="822887" cy="286121"/>
          </a:xfrm>
          <a:prstGeom prst="rect">
            <a:avLst/>
          </a:prstGeom>
        </p:spPr>
      </p:pic>
      <p:sp>
        <p:nvSpPr>
          <p:cNvPr id="8" name="Text Placeholder 7"/>
          <p:cNvSpPr>
            <a:spLocks noGrp="1"/>
          </p:cNvSpPr>
          <p:nvPr>
            <p:ph type="body" sz="quarter" idx="12"/>
          </p:nvPr>
        </p:nvSpPr>
        <p:spPr>
          <a:xfrm>
            <a:off x="838200" y="1895475"/>
            <a:ext cx="3618297" cy="42735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0" name="Content Placeholder 9"/>
          <p:cNvSpPr>
            <a:spLocks noGrp="1"/>
          </p:cNvSpPr>
          <p:nvPr>
            <p:ph sz="quarter" idx="13" hasCustomPrompt="1"/>
          </p:nvPr>
        </p:nvSpPr>
        <p:spPr>
          <a:xfrm>
            <a:off x="4697413" y="0"/>
            <a:ext cx="7494587" cy="6858000"/>
          </a:xfrm>
          <a:solidFill>
            <a:schemeClr val="bg1">
              <a:lumMod val="75000"/>
            </a:schemeClr>
          </a:solidFill>
        </p:spPr>
        <p:txBody>
          <a:bodyPr anchor="ctr"/>
          <a:lstStyle>
            <a:lvl1pPr algn="ctr">
              <a:defRPr/>
            </a:lvl1pPr>
          </a:lstStyle>
          <a:p>
            <a:pPr lvl="0"/>
            <a:r>
              <a:rPr lang="en-US" dirty="0" smtClean="0"/>
              <a:t>Click to add content</a:t>
            </a:r>
            <a:endParaRPr lang="en-GB" dirty="0"/>
          </a:p>
        </p:txBody>
      </p:sp>
    </p:spTree>
    <p:extLst>
      <p:ext uri="{BB962C8B-B14F-4D97-AF65-F5344CB8AC3E}">
        <p14:creationId xmlns:p14="http://schemas.microsoft.com/office/powerpoint/2010/main" val="1087181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213418"/>
          </a:xfrm>
          <a:prstGeom prst="rect">
            <a:avLst/>
          </a:prstGeom>
        </p:spPr>
        <p:txBody>
          <a:bodyPr vert="horz" lIns="91440" tIns="45720" rIns="91440" bIns="45720" rtlCol="0" anchor="b">
            <a:normAutofit/>
          </a:bodyPr>
          <a:lstStyle/>
          <a:p>
            <a:r>
              <a:rPr lang="en-US" dirty="0" smtClean="0"/>
              <a:t>Click to edit Master title style</a:t>
            </a:r>
            <a:endParaRPr lang="en-GB" dirty="0"/>
          </a:p>
        </p:txBody>
      </p:sp>
      <p:sp>
        <p:nvSpPr>
          <p:cNvPr id="5" name="Footer Placeholder 4"/>
          <p:cNvSpPr>
            <a:spLocks noGrp="1"/>
          </p:cNvSpPr>
          <p:nvPr>
            <p:ph type="ftr" sz="quarter" idx="3"/>
          </p:nvPr>
        </p:nvSpPr>
        <p:spPr>
          <a:xfrm>
            <a:off x="838200" y="6481570"/>
            <a:ext cx="4802204" cy="200819"/>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GB" smtClean="0"/>
              <a:t>GKN Aerospace Overview - March 2025</a:t>
            </a:r>
            <a:endParaRPr lang="en-GB" dirty="0"/>
          </a:p>
        </p:txBody>
      </p:sp>
      <p:sp>
        <p:nvSpPr>
          <p:cNvPr id="6" name="Slide Number Placeholder 5"/>
          <p:cNvSpPr>
            <a:spLocks noGrp="1"/>
          </p:cNvSpPr>
          <p:nvPr>
            <p:ph type="sldNum" sz="quarter" idx="4"/>
          </p:nvPr>
        </p:nvSpPr>
        <p:spPr>
          <a:xfrm>
            <a:off x="10741794" y="6481571"/>
            <a:ext cx="612006" cy="200818"/>
          </a:xfrm>
          <a:prstGeom prst="rect">
            <a:avLst/>
          </a:prstGeom>
        </p:spPr>
        <p:txBody>
          <a:bodyPr vert="horz" lIns="91440" tIns="45720" rIns="91440" bIns="45720" rtlCol="0" anchor="ctr"/>
          <a:lstStyle>
            <a:lvl1pPr algn="r">
              <a:defRPr sz="1000">
                <a:solidFill>
                  <a:schemeClr val="tx1">
                    <a:tint val="75000"/>
                  </a:schemeClr>
                </a:solidFill>
              </a:defRPr>
            </a:lvl1pPr>
          </a:lstStyle>
          <a:p>
            <a:fld id="{37F9C675-962A-477F-BE3A-4AB30256F56A}" type="slidenum">
              <a:rPr lang="en-GB" smtClean="0"/>
              <a:pPr/>
              <a:t>‹#›</a:t>
            </a:fld>
            <a:endParaRPr lang="en-GB"/>
          </a:p>
        </p:txBody>
      </p:sp>
      <p:sp>
        <p:nvSpPr>
          <p:cNvPr id="9" name="Text Placeholder 8"/>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416398722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82" r:id="rId4"/>
    <p:sldLayoutId id="2147483678" r:id="rId5"/>
    <p:sldLayoutId id="2147483672" r:id="rId6"/>
    <p:sldLayoutId id="2147483675" r:id="rId7"/>
    <p:sldLayoutId id="2147483671" r:id="rId8"/>
    <p:sldLayoutId id="2147483670" r:id="rId9"/>
    <p:sldLayoutId id="2147483673" r:id="rId10"/>
    <p:sldLayoutId id="2147483674" r:id="rId11"/>
    <p:sldLayoutId id="2147483668" r:id="rId12"/>
    <p:sldLayoutId id="2147483679" r:id="rId13"/>
    <p:sldLayoutId id="2147483669" r:id="rId14"/>
    <p:sldLayoutId id="2147483666" r:id="rId15"/>
    <p:sldLayoutId id="2147483667" r:id="rId16"/>
    <p:sldLayoutId id="2147483656" r:id="rId17"/>
    <p:sldLayoutId id="2147483657" r:id="rId18"/>
    <p:sldLayoutId id="2147483681" r:id="rId19"/>
  </p:sldLayoutIdLst>
  <p:hf hdr="0" dt="0"/>
  <p:txStyles>
    <p:titleStyle>
      <a:lvl1pPr algn="l" defTabSz="914400" rtl="0" eaLnBrk="1" latinLnBrk="0" hangingPunct="1">
        <a:lnSpc>
          <a:spcPct val="90000"/>
        </a:lnSpc>
        <a:spcBef>
          <a:spcPct val="0"/>
        </a:spcBef>
        <a:buNone/>
        <a:defRPr sz="2800" b="1" kern="1200">
          <a:solidFill>
            <a:srgbClr val="232E45"/>
          </a:solidFill>
          <a:latin typeface="Arial" panose="020B0604020202020204" pitchFamily="34" charset="0"/>
          <a:ea typeface="+mj-ea"/>
          <a:cs typeface="Arial" panose="020B0604020202020204" pitchFamily="34" charset="0"/>
        </a:defRPr>
      </a:lvl1pPr>
    </p:titleStyle>
    <p:bodyStyle>
      <a:lvl1pPr marL="0" marR="0" indent="0" algn="l" defTabSz="967710" rtl="0" eaLnBrk="1" fontAlgn="auto" latinLnBrk="0" hangingPunct="1">
        <a:lnSpc>
          <a:spcPct val="102000"/>
        </a:lnSpc>
        <a:spcBef>
          <a:spcPts val="1058"/>
        </a:spcBef>
        <a:spcAft>
          <a:spcPts val="0"/>
        </a:spcAft>
        <a:buClrTx/>
        <a:buSzTx/>
        <a:buFont typeface="Arial" panose="020B0604020202020204" pitchFamily="34" charset="0"/>
        <a:buNone/>
        <a:tabLst/>
        <a:defRPr sz="2000" b="1" kern="1200">
          <a:solidFill>
            <a:srgbClr val="232E45"/>
          </a:solidFill>
          <a:latin typeface="Arial" panose="020B0604020202020204" pitchFamily="34" charset="0"/>
          <a:ea typeface="+mn-ea"/>
          <a:cs typeface="Arial" panose="020B0604020202020204" pitchFamily="34" charset="0"/>
        </a:defRPr>
      </a:lvl1pPr>
      <a:lvl2pPr marL="0" marR="0" indent="0" algn="l" defTabSz="967710" rtl="0" eaLnBrk="1" fontAlgn="auto" latinLnBrk="0" hangingPunct="1">
        <a:lnSpc>
          <a:spcPct val="102000"/>
        </a:lnSpc>
        <a:spcBef>
          <a:spcPts val="529"/>
        </a:spcBef>
        <a:spcAft>
          <a:spcPts val="529"/>
        </a:spcAft>
        <a:buClrTx/>
        <a:buSzTx/>
        <a:buFont typeface="Arial" panose="020B0604020202020204" pitchFamily="34" charset="0"/>
        <a:buNone/>
        <a:tabLst/>
        <a:defRPr sz="1800" b="0" kern="1200">
          <a:solidFill>
            <a:srgbClr val="232E45"/>
          </a:solidFill>
          <a:latin typeface="Arial" panose="020B0604020202020204" pitchFamily="34" charset="0"/>
          <a:ea typeface="+mn-ea"/>
          <a:cs typeface="Arial" panose="020B0604020202020204" pitchFamily="34" charset="0"/>
        </a:defRPr>
      </a:lvl2pPr>
      <a:lvl3pPr marL="283929" marR="0" indent="-283929" algn="l" defTabSz="967710" rtl="0" eaLnBrk="1" fontAlgn="auto" latinLnBrk="0" hangingPunct="1">
        <a:lnSpc>
          <a:spcPct val="102000"/>
        </a:lnSpc>
        <a:spcBef>
          <a:spcPts val="529"/>
        </a:spcBef>
        <a:spcAft>
          <a:spcPts val="529"/>
        </a:spcAft>
        <a:buClr>
          <a:srgbClr val="FFCC66"/>
        </a:buClr>
        <a:buSzPct val="110000"/>
        <a:buFont typeface="Univia Pro" panose="00000800000000000000" pitchFamily="50" charset="0"/>
        <a:buChar char="&gt;"/>
        <a:tabLst/>
        <a:defRPr sz="1800" kern="1200">
          <a:solidFill>
            <a:srgbClr val="232E45"/>
          </a:solidFill>
          <a:latin typeface="Arial" panose="020B0604020202020204" pitchFamily="34" charset="0"/>
          <a:ea typeface="+mn-ea"/>
          <a:cs typeface="Arial" panose="020B0604020202020204" pitchFamily="34" charset="0"/>
        </a:defRPr>
      </a:lvl3pPr>
      <a:lvl4pPr marL="539750" marR="0" indent="-255588" algn="l" defTabSz="967710" rtl="0" eaLnBrk="1" fontAlgn="auto" latinLnBrk="0" hangingPunct="1">
        <a:lnSpc>
          <a:spcPct val="102000"/>
        </a:lnSpc>
        <a:spcBef>
          <a:spcPts val="0"/>
        </a:spcBef>
        <a:spcAft>
          <a:spcPts val="529"/>
        </a:spcAft>
        <a:buClr>
          <a:srgbClr val="232E45"/>
        </a:buClr>
        <a:buSzTx/>
        <a:buFont typeface="Univia Pro Book" panose="00000500000000000000" pitchFamily="50" charset="0"/>
        <a:buChar char="–"/>
        <a:tabLst/>
        <a:defRPr sz="1600" kern="1200">
          <a:solidFill>
            <a:srgbClr val="232E45"/>
          </a:solidFill>
          <a:latin typeface="Arial" panose="020B0604020202020204" pitchFamily="34" charset="0"/>
          <a:ea typeface="+mn-ea"/>
          <a:cs typeface="Arial" panose="020B0604020202020204" pitchFamily="34" charset="0"/>
        </a:defRPr>
      </a:lvl4pPr>
      <a:lvl5pPr marL="722313" marR="0" indent="-153988" algn="l" defTabSz="967710" rtl="0" eaLnBrk="1" fontAlgn="auto" latinLnBrk="0" hangingPunct="1">
        <a:lnSpc>
          <a:spcPct val="102000"/>
        </a:lnSpc>
        <a:spcBef>
          <a:spcPts val="0"/>
        </a:spcBef>
        <a:spcAft>
          <a:spcPts val="529"/>
        </a:spcAft>
        <a:buClr>
          <a:srgbClr val="232E45"/>
        </a:buClr>
        <a:buSzTx/>
        <a:buFont typeface="Arial" panose="020B0604020202020204" pitchFamily="34" charset="0"/>
        <a:buChar char="∙"/>
        <a:tabLst/>
        <a:defRPr sz="1400" kern="1200">
          <a:solidFill>
            <a:srgbClr val="232E4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www.microsoft.com/en-us/microsoft-fabric/getting-started" TargetMode="Externa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 Placeholder 6"/>
          <p:cNvSpPr txBox="1">
            <a:spLocks/>
          </p:cNvSpPr>
          <p:nvPr/>
        </p:nvSpPr>
        <p:spPr>
          <a:xfrm>
            <a:off x="5497144" y="4268802"/>
            <a:ext cx="6128119" cy="761690"/>
          </a:xfrm>
          <a:prstGeom prst="rect">
            <a:avLst/>
          </a:prstGeom>
        </p:spPr>
        <p:txBody>
          <a:bodyPr>
            <a:noAutofit/>
          </a:bodyPr>
          <a:lstStyle>
            <a:lvl1pPr marL="0" indent="0" algn="r" defTabSz="914400" rtl="0" eaLnBrk="1" latinLnBrk="0" hangingPunct="1">
              <a:lnSpc>
                <a:spcPct val="90000"/>
              </a:lnSpc>
              <a:spcBef>
                <a:spcPts val="1000"/>
              </a:spcBef>
              <a:buFont typeface="Arial" panose="020B0604020202020204" pitchFamily="34" charset="0"/>
              <a:buNone/>
              <a:defRPr sz="36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Introducing </a:t>
            </a:r>
            <a:r>
              <a:rPr lang="en-US" sz="4000" dirty="0">
                <a:latin typeface="Segoe UI" panose="020B0502040204020203" pitchFamily="34" charset="0"/>
                <a:cs typeface="Segoe UI" panose="020B0502040204020203" pitchFamily="34" charset="0"/>
              </a:rPr>
              <a:t>Aero</a:t>
            </a:r>
            <a:r>
              <a:rPr lang="en-US" sz="4000" b="1" dirty="0">
                <a:solidFill>
                  <a:srgbClr val="FFCC33"/>
                </a:solidFill>
                <a:latin typeface="Century Gothic" panose="020B0502020202020204" pitchFamily="34" charset="0"/>
              </a:rPr>
              <a:t>Bi</a:t>
            </a:r>
          </a:p>
        </p:txBody>
      </p:sp>
      <p:sp>
        <p:nvSpPr>
          <p:cNvPr id="6" name="Text Placeholder 25"/>
          <p:cNvSpPr txBox="1">
            <a:spLocks/>
          </p:cNvSpPr>
          <p:nvPr/>
        </p:nvSpPr>
        <p:spPr>
          <a:xfrm>
            <a:off x="4500438" y="5030492"/>
            <a:ext cx="7124825" cy="625475"/>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2800" kern="1200">
                <a:solidFill>
                  <a:srgbClr val="FFCC3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dirty="0">
                <a:solidFill>
                  <a:schemeClr val="bg1"/>
                </a:solidFill>
                <a:latin typeface="Arial" panose="020B0604020202020204" pitchFamily="34" charset="0"/>
                <a:cs typeface="Arial" panose="020B0604020202020204" pitchFamily="34" charset="0"/>
              </a:rPr>
              <a:t>GKN Filton </a:t>
            </a:r>
            <a:r>
              <a:rPr lang="en-GB" sz="4400" dirty="0">
                <a:solidFill>
                  <a:srgbClr val="FFC000"/>
                </a:solidFill>
                <a:latin typeface="Arial" panose="020B0604020202020204" pitchFamily="34" charset="0"/>
                <a:cs typeface="Arial" panose="020B0604020202020204" pitchFamily="34" charset="0"/>
              </a:rPr>
              <a:t>|</a:t>
            </a:r>
            <a:r>
              <a:rPr lang="en-GB" sz="3600" dirty="0">
                <a:solidFill>
                  <a:schemeClr val="bg1"/>
                </a:solidFill>
                <a:latin typeface="Arial" panose="020B0604020202020204" pitchFamily="34" charset="0"/>
                <a:cs typeface="Arial" panose="020B0604020202020204" pitchFamily="34" charset="0"/>
              </a:rPr>
              <a:t> Productivity Tracker</a:t>
            </a:r>
          </a:p>
        </p:txBody>
      </p:sp>
      <p:sp>
        <p:nvSpPr>
          <p:cNvPr id="3" name="Slide Number Placeholder 2"/>
          <p:cNvSpPr>
            <a:spLocks noGrp="1"/>
          </p:cNvSpPr>
          <p:nvPr>
            <p:ph type="sldNum" sz="quarter" idx="12"/>
          </p:nvPr>
        </p:nvSpPr>
        <p:spPr/>
        <p:txBody>
          <a:bodyPr/>
          <a:lstStyle/>
          <a:p>
            <a:fld id="{37F9C675-962A-477F-BE3A-4AB30256F56A}" type="slidenum">
              <a:rPr lang="en-GB" smtClean="0"/>
              <a:t>1</a:t>
            </a:fld>
            <a:endParaRPr lang="en-GB"/>
          </a:p>
        </p:txBody>
      </p:sp>
    </p:spTree>
    <p:extLst>
      <p:ext uri="{BB962C8B-B14F-4D97-AF65-F5344CB8AC3E}">
        <p14:creationId xmlns:p14="http://schemas.microsoft.com/office/powerpoint/2010/main" val="3223881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109595" y="2283295"/>
            <a:ext cx="5264564" cy="4647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p:cNvSpPr txBox="1">
            <a:spLocks/>
          </p:cNvSpPr>
          <p:nvPr/>
        </p:nvSpPr>
        <p:spPr>
          <a:xfrm>
            <a:off x="1357270" y="499900"/>
            <a:ext cx="6157435" cy="791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rgbClr val="232E45"/>
                </a:solidFill>
                <a:latin typeface="Arial" panose="020B0604020202020204" pitchFamily="34" charset="0"/>
                <a:ea typeface="+mj-ea"/>
                <a:cs typeface="Arial" panose="020B0604020202020204" pitchFamily="34" charset="0"/>
              </a:defRPr>
            </a:lvl1pPr>
          </a:lstStyle>
          <a:p>
            <a:pPr algn="r"/>
            <a:r>
              <a:rPr lang="en-GB" sz="2000" dirty="0" smtClean="0">
                <a:solidFill>
                  <a:schemeClr val="tx1"/>
                </a:solidFill>
              </a:rPr>
              <a:t>An </a:t>
            </a:r>
            <a:r>
              <a:rPr lang="en-GB" sz="2000" dirty="0">
                <a:solidFill>
                  <a:schemeClr val="tx1"/>
                </a:solidFill>
              </a:rPr>
              <a:t>all-in-one Business Area - </a:t>
            </a:r>
            <a:r>
              <a:rPr lang="en-GB" sz="2000" dirty="0" smtClean="0">
                <a:solidFill>
                  <a:schemeClr val="tx1"/>
                </a:solidFill>
              </a:rPr>
              <a:t>Value </a:t>
            </a:r>
            <a:r>
              <a:rPr lang="en-GB" sz="2000" dirty="0">
                <a:solidFill>
                  <a:schemeClr val="tx1"/>
                </a:solidFill>
              </a:rPr>
              <a:t>Stream </a:t>
            </a:r>
            <a:r>
              <a:rPr lang="en-GB" sz="2000" dirty="0" smtClean="0">
                <a:solidFill>
                  <a:schemeClr val="tx1"/>
                </a:solidFill>
              </a:rPr>
              <a:t>– </a:t>
            </a:r>
          </a:p>
          <a:p>
            <a:pPr algn="r"/>
            <a:r>
              <a:rPr lang="en-GB" sz="2000" dirty="0" smtClean="0">
                <a:solidFill>
                  <a:schemeClr val="tx1"/>
                </a:solidFill>
              </a:rPr>
              <a:t>Work </a:t>
            </a:r>
            <a:r>
              <a:rPr lang="en-GB" sz="2000" dirty="0" err="1" smtClean="0">
                <a:solidFill>
                  <a:schemeClr val="tx1"/>
                </a:solidFill>
              </a:rPr>
              <a:t>Center</a:t>
            </a:r>
            <a:r>
              <a:rPr lang="en-GB" sz="2000" dirty="0" smtClean="0">
                <a:solidFill>
                  <a:schemeClr val="tx1"/>
                </a:solidFill>
              </a:rPr>
              <a:t> </a:t>
            </a:r>
            <a:r>
              <a:rPr lang="en-GB" sz="2000" dirty="0">
                <a:solidFill>
                  <a:schemeClr val="tx1"/>
                </a:solidFill>
              </a:rPr>
              <a:t>Productivity </a:t>
            </a:r>
            <a:r>
              <a:rPr lang="en-GB" sz="2000" dirty="0" smtClean="0">
                <a:solidFill>
                  <a:schemeClr val="tx1"/>
                </a:solidFill>
              </a:rPr>
              <a:t>Tracker</a:t>
            </a:r>
            <a:endParaRPr lang="en-GB" sz="2400" dirty="0">
              <a:solidFill>
                <a:schemeClr val="tx1"/>
              </a:solidFill>
            </a:endParaRPr>
          </a:p>
        </p:txBody>
      </p:sp>
      <p:sp>
        <p:nvSpPr>
          <p:cNvPr id="15" name="Title 1"/>
          <p:cNvSpPr txBox="1">
            <a:spLocks/>
          </p:cNvSpPr>
          <p:nvPr/>
        </p:nvSpPr>
        <p:spPr>
          <a:xfrm>
            <a:off x="559127" y="1070370"/>
            <a:ext cx="6955578" cy="32335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rgbClr val="232E45"/>
                </a:solidFill>
                <a:latin typeface="Arial" panose="020B0604020202020204" pitchFamily="34" charset="0"/>
                <a:ea typeface="+mj-ea"/>
                <a:cs typeface="Arial" panose="020B0604020202020204" pitchFamily="34" charset="0"/>
              </a:defRPr>
            </a:lvl1pPr>
          </a:lstStyle>
          <a:p>
            <a:pPr algn="r"/>
            <a:r>
              <a:rPr lang="en-GB" sz="1400" b="0" dirty="0" smtClean="0">
                <a:solidFill>
                  <a:schemeClr val="tx1"/>
                </a:solidFill>
              </a:rPr>
              <a:t>Based on Microsoft Fabric the tracker can be viewed on a web browser or Microsoft </a:t>
            </a:r>
            <a:r>
              <a:rPr lang="en-GB" sz="1400" b="0" dirty="0" err="1" smtClean="0">
                <a:solidFill>
                  <a:schemeClr val="tx1"/>
                </a:solidFill>
              </a:rPr>
              <a:t>PowerBi</a:t>
            </a:r>
            <a:r>
              <a:rPr lang="en-GB" sz="1400" b="0" dirty="0" smtClean="0">
                <a:solidFill>
                  <a:schemeClr val="tx1"/>
                </a:solidFill>
              </a:rPr>
              <a:t> mobile app. </a:t>
            </a:r>
          </a:p>
          <a:p>
            <a:pPr algn="r"/>
            <a:endParaRPr lang="en-GB" sz="1400" b="0" dirty="0">
              <a:solidFill>
                <a:schemeClr val="tx1"/>
              </a:solidFill>
            </a:endParaRPr>
          </a:p>
          <a:p>
            <a:pPr algn="r"/>
            <a:r>
              <a:rPr lang="en-GB" sz="1400" b="0" dirty="0" smtClean="0">
                <a:solidFill>
                  <a:schemeClr val="tx1"/>
                </a:solidFill>
              </a:rPr>
              <a:t>Fabric is currently in a trial period with GKN. Everyone with a Microsoft account currently will have access. You can log in </a:t>
            </a:r>
            <a:r>
              <a:rPr lang="en-GB" sz="1400" b="0" dirty="0">
                <a:solidFill>
                  <a:schemeClr val="tx1"/>
                </a:solidFill>
              </a:rPr>
              <a:t>now </a:t>
            </a:r>
            <a:r>
              <a:rPr lang="en-GB" sz="1400" b="0" dirty="0" smtClean="0">
                <a:solidFill>
                  <a:schemeClr val="tx1"/>
                </a:solidFill>
              </a:rPr>
              <a:t>on </a:t>
            </a:r>
            <a:r>
              <a:rPr lang="en-GB" sz="1400" b="0" dirty="0" smtClean="0">
                <a:solidFill>
                  <a:schemeClr val="tx1"/>
                </a:solidFill>
                <a:hlinkClick r:id="rId2"/>
              </a:rPr>
              <a:t>www.microsoft.com/en-us/microsoft-fabric/getting-started</a:t>
            </a:r>
            <a:r>
              <a:rPr lang="en-GB" sz="1400" b="0" dirty="0" smtClean="0">
                <a:solidFill>
                  <a:schemeClr val="tx1"/>
                </a:solidFill>
              </a:rPr>
              <a:t> - select ‘Try for </a:t>
            </a:r>
            <a:r>
              <a:rPr lang="en-GB" sz="1400" b="0" dirty="0">
                <a:solidFill>
                  <a:schemeClr val="tx1"/>
                </a:solidFill>
              </a:rPr>
              <a:t>f</a:t>
            </a:r>
            <a:r>
              <a:rPr lang="en-GB" sz="1400" b="0" dirty="0" smtClean="0">
                <a:solidFill>
                  <a:schemeClr val="tx1"/>
                </a:solidFill>
              </a:rPr>
              <a:t>ree’ and enter your Microsoft log in details. </a:t>
            </a:r>
          </a:p>
          <a:p>
            <a:pPr algn="r"/>
            <a:endParaRPr lang="en-GB" sz="1400" b="0" i="1" dirty="0">
              <a:solidFill>
                <a:schemeClr val="tx1"/>
              </a:solidFill>
            </a:endParaRPr>
          </a:p>
          <a:p>
            <a:pPr algn="r"/>
            <a:r>
              <a:rPr lang="en-GB" sz="1400" b="0" i="1" dirty="0" smtClean="0">
                <a:solidFill>
                  <a:schemeClr val="tx1"/>
                </a:solidFill>
              </a:rPr>
              <a:t>You will need an invite to the OpEx. AeroBi dashboard to view the tracker.</a:t>
            </a:r>
          </a:p>
          <a:p>
            <a:pPr algn="r"/>
            <a:endParaRPr lang="en-GB" sz="1400" b="0" i="1" dirty="0">
              <a:solidFill>
                <a:schemeClr val="tx1"/>
              </a:solidFill>
            </a:endParaRPr>
          </a:p>
          <a:p>
            <a:pPr algn="r"/>
            <a:r>
              <a:rPr lang="en-GB" sz="1400" b="0" dirty="0" smtClean="0">
                <a:solidFill>
                  <a:schemeClr val="tx1"/>
                </a:solidFill>
              </a:rPr>
              <a:t>The </a:t>
            </a:r>
            <a:r>
              <a:rPr lang="en-GB" sz="1400" b="0" dirty="0" err="1" smtClean="0">
                <a:solidFill>
                  <a:schemeClr val="tx1"/>
                </a:solidFill>
              </a:rPr>
              <a:t>PowerBi</a:t>
            </a:r>
            <a:r>
              <a:rPr lang="en-GB" sz="1400" b="0" dirty="0" smtClean="0">
                <a:solidFill>
                  <a:schemeClr val="tx1"/>
                </a:solidFill>
              </a:rPr>
              <a:t> app can be found in the app store on your mobile. Once logged in it will connect to your Fabric ‘My workspace’. Once invited to the AeroBi dashboard you can access the tracker.</a:t>
            </a:r>
            <a:endParaRPr lang="en-GB" sz="1400" b="0" dirty="0">
              <a:solidFill>
                <a:schemeClr val="tx1"/>
              </a:solidFill>
            </a:endParaRPr>
          </a:p>
          <a:p>
            <a:pPr algn="r"/>
            <a:endParaRPr lang="en-GB" sz="1400" b="0" dirty="0" smtClean="0">
              <a:solidFill>
                <a:schemeClr val="tx1"/>
              </a:solidFill>
            </a:endParaRPr>
          </a:p>
          <a:p>
            <a:pPr algn="r"/>
            <a:endParaRPr lang="en-GB" sz="1400" b="0" dirty="0">
              <a:solidFill>
                <a:schemeClr val="tx1"/>
              </a:solidFill>
            </a:endParaRPr>
          </a:p>
        </p:txBody>
      </p:sp>
      <p:sp>
        <p:nvSpPr>
          <p:cNvPr id="16" name="Rectangle 15"/>
          <p:cNvSpPr/>
          <p:nvPr/>
        </p:nvSpPr>
        <p:spPr>
          <a:xfrm>
            <a:off x="7788102" y="2359953"/>
            <a:ext cx="4403897" cy="4494431"/>
          </a:xfrm>
          <a:prstGeom prst="rect">
            <a:avLst/>
          </a:prstGeom>
          <a:solidFill>
            <a:srgbClr val="F2F2F2">
              <a:alpha val="3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p:cNvGrpSpPr/>
          <p:nvPr/>
        </p:nvGrpSpPr>
        <p:grpSpPr>
          <a:xfrm>
            <a:off x="1706876" y="5110232"/>
            <a:ext cx="4010246" cy="934214"/>
            <a:chOff x="2463491" y="5302853"/>
            <a:chExt cx="4010246" cy="934214"/>
          </a:xfrm>
        </p:grpSpPr>
        <p:sp>
          <p:nvSpPr>
            <p:cNvPr id="7" name="Text Placeholder 6"/>
            <p:cNvSpPr txBox="1">
              <a:spLocks/>
            </p:cNvSpPr>
            <p:nvPr/>
          </p:nvSpPr>
          <p:spPr>
            <a:xfrm>
              <a:off x="2463491" y="5475377"/>
              <a:ext cx="3612670" cy="761690"/>
            </a:xfrm>
            <a:prstGeom prst="rect">
              <a:avLst/>
            </a:prstGeom>
          </p:spPr>
          <p:txBody>
            <a:bodyPr>
              <a:noAutofit/>
            </a:bodyPr>
            <a:lstStyle>
              <a:lvl1pPr marL="0" indent="0" algn="r" defTabSz="914400" rtl="0" eaLnBrk="1" latinLnBrk="0" hangingPunct="1">
                <a:lnSpc>
                  <a:spcPct val="90000"/>
                </a:lnSpc>
                <a:spcBef>
                  <a:spcPts val="1000"/>
                </a:spcBef>
                <a:buFont typeface="Arial" panose="020B0604020202020204" pitchFamily="34" charset="0"/>
                <a:buNone/>
                <a:defRPr sz="36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dirty="0" smtClean="0">
                  <a:solidFill>
                    <a:schemeClr val="tx1"/>
                  </a:solidFill>
                  <a:latin typeface="Segoe UI" panose="020B0502040204020203" pitchFamily="34" charset="0"/>
                  <a:cs typeface="Segoe UI" panose="020B0502040204020203" pitchFamily="34" charset="0"/>
                </a:rPr>
                <a:t>|</a:t>
              </a:r>
              <a:r>
                <a:rPr lang="en-US" sz="4000" dirty="0" smtClean="0">
                  <a:solidFill>
                    <a:schemeClr val="tx1"/>
                  </a:solidFill>
                  <a:latin typeface="Segoe UI" panose="020B0502040204020203" pitchFamily="34" charset="0"/>
                  <a:cs typeface="Segoe UI" panose="020B0502040204020203" pitchFamily="34" charset="0"/>
                </a:rPr>
                <a:t> Aero</a:t>
              </a:r>
              <a:r>
                <a:rPr lang="en-US" sz="4000" b="1" dirty="0" smtClean="0">
                  <a:solidFill>
                    <a:srgbClr val="FFCC33"/>
                  </a:solidFill>
                  <a:latin typeface="Century Gothic" panose="020B0502020202020204" pitchFamily="34" charset="0"/>
                </a:rPr>
                <a:t>Bi</a:t>
              </a:r>
              <a:endParaRPr lang="en-US" sz="4000" b="1" dirty="0">
                <a:solidFill>
                  <a:srgbClr val="FFCC33"/>
                </a:solidFill>
                <a:latin typeface="Century Gothic" panose="020B0502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6312" y="5302853"/>
              <a:ext cx="597425" cy="597425"/>
            </a:xfrm>
            <a:prstGeom prst="rect">
              <a:avLst/>
            </a:prstGeom>
          </p:spPr>
        </p:pic>
      </p:grpSp>
      <p:sp>
        <p:nvSpPr>
          <p:cNvPr id="17" name="Title 1"/>
          <p:cNvSpPr txBox="1">
            <a:spLocks/>
          </p:cNvSpPr>
          <p:nvPr/>
        </p:nvSpPr>
        <p:spPr>
          <a:xfrm>
            <a:off x="559126" y="4023612"/>
            <a:ext cx="5940780" cy="7473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rgbClr val="232E45"/>
                </a:solidFill>
                <a:latin typeface="Arial" panose="020B0604020202020204" pitchFamily="34" charset="0"/>
                <a:ea typeface="+mj-ea"/>
                <a:cs typeface="Arial" panose="020B0604020202020204" pitchFamily="34" charset="0"/>
              </a:defRPr>
            </a:lvl1pPr>
          </a:lstStyle>
          <a:p>
            <a:pPr algn="r"/>
            <a:r>
              <a:rPr lang="en-GB" sz="1400" b="0" dirty="0" smtClean="0">
                <a:solidFill>
                  <a:schemeClr val="tx1"/>
                </a:solidFill>
              </a:rPr>
              <a:t>The tracker breaks down from Business Area to individual Work </a:t>
            </a:r>
            <a:r>
              <a:rPr lang="en-GB" sz="1400" b="0" dirty="0" err="1" smtClean="0">
                <a:solidFill>
                  <a:schemeClr val="tx1"/>
                </a:solidFill>
              </a:rPr>
              <a:t>Centers</a:t>
            </a:r>
            <a:r>
              <a:rPr lang="en-GB" sz="1400" b="0" dirty="0" smtClean="0">
                <a:solidFill>
                  <a:schemeClr val="tx1"/>
                </a:solidFill>
              </a:rPr>
              <a:t> - calculating STVs divided by Attended Hours, taken from SAP, to give a productivity</a:t>
            </a:r>
            <a:r>
              <a:rPr lang="en-GB" sz="1400" b="0" dirty="0">
                <a:solidFill>
                  <a:schemeClr val="tx1"/>
                </a:solidFill>
              </a:rPr>
              <a:t> </a:t>
            </a:r>
            <a:r>
              <a:rPr lang="en-GB" sz="1400" b="0" dirty="0" smtClean="0">
                <a:solidFill>
                  <a:schemeClr val="tx1"/>
                </a:solidFill>
              </a:rPr>
              <a:t>percentage.</a:t>
            </a:r>
            <a:endParaRPr lang="en-GB" sz="1400" b="0" dirty="0">
              <a:solidFill>
                <a:schemeClr val="tx1"/>
              </a:solidFill>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586153" y="2381401"/>
            <a:ext cx="8807796" cy="4403898"/>
          </a:xfrm>
          <a:prstGeom prst="rect">
            <a:avLst/>
          </a:prstGeom>
        </p:spPr>
      </p:pic>
      <p:pic>
        <p:nvPicPr>
          <p:cNvPr id="2052" name="Picture 4" descr="Microsoft Fabric vs Power BI: เปรียบเทียบความแตกต่างและการใช้งาน"/>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8103" y="0"/>
            <a:ext cx="4403897" cy="247719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1000" y="3468944"/>
            <a:ext cx="6027121" cy="2882271"/>
          </a:xfrm>
          <a:prstGeom prst="rect">
            <a:avLst/>
          </a:prstGeom>
        </p:spPr>
      </p:pic>
      <p:grpSp>
        <p:nvGrpSpPr>
          <p:cNvPr id="2" name="Group 1"/>
          <p:cNvGrpSpPr/>
          <p:nvPr/>
        </p:nvGrpSpPr>
        <p:grpSpPr>
          <a:xfrm>
            <a:off x="1392253" y="5332016"/>
            <a:ext cx="1857810" cy="690208"/>
            <a:chOff x="1399382" y="5385298"/>
            <a:chExt cx="1857810" cy="690208"/>
          </a:xfrm>
        </p:grpSpPr>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1" r="45219" b="7500"/>
            <a:stretch/>
          </p:blipFill>
          <p:spPr>
            <a:xfrm>
              <a:off x="1399382" y="5385298"/>
              <a:ext cx="1857810" cy="537307"/>
            </a:xfrm>
            <a:prstGeom prst="rect">
              <a:avLst/>
            </a:prstGeom>
          </p:spPr>
        </p:pic>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l="54755" t="27774" r="1848" b="30310"/>
            <a:stretch/>
          </p:blipFill>
          <p:spPr>
            <a:xfrm>
              <a:off x="1626816" y="5832027"/>
              <a:ext cx="1471697" cy="243479"/>
            </a:xfrm>
            <a:prstGeom prst="rect">
              <a:avLst/>
            </a:prstGeom>
          </p:spPr>
        </p:pic>
      </p:grpSp>
    </p:spTree>
    <p:extLst>
      <p:ext uri="{BB962C8B-B14F-4D97-AF65-F5344CB8AC3E}">
        <p14:creationId xmlns:p14="http://schemas.microsoft.com/office/powerpoint/2010/main" val="198304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872114" y="114385"/>
            <a:ext cx="3742769" cy="6389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rgbClr val="232E45"/>
                </a:solidFill>
                <a:latin typeface="Arial" panose="020B0604020202020204" pitchFamily="34" charset="0"/>
                <a:ea typeface="+mj-ea"/>
                <a:cs typeface="Arial" panose="020B0604020202020204" pitchFamily="34" charset="0"/>
              </a:defRPr>
            </a:lvl1pPr>
          </a:lstStyle>
          <a:p>
            <a:pPr algn="r"/>
            <a:r>
              <a:rPr lang="en-GB" sz="2000" dirty="0" smtClean="0">
                <a:solidFill>
                  <a:schemeClr val="tx1"/>
                </a:solidFill>
              </a:rPr>
              <a:t>Fabric Web Browser</a:t>
            </a:r>
            <a:endParaRPr lang="en-GB" sz="2000" dirty="0">
              <a:solidFill>
                <a:schemeClr val="tx1"/>
              </a:solidFill>
            </a:endParaRPr>
          </a:p>
        </p:txBody>
      </p:sp>
      <p:sp>
        <p:nvSpPr>
          <p:cNvPr id="7" name="Title 1"/>
          <p:cNvSpPr txBox="1">
            <a:spLocks/>
          </p:cNvSpPr>
          <p:nvPr/>
        </p:nvSpPr>
        <p:spPr>
          <a:xfrm>
            <a:off x="706341" y="1250105"/>
            <a:ext cx="5908542" cy="24949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800" b="1" kern="1200">
                <a:solidFill>
                  <a:srgbClr val="232E45"/>
                </a:solidFill>
                <a:latin typeface="Arial" panose="020B0604020202020204" pitchFamily="34" charset="0"/>
                <a:ea typeface="+mj-ea"/>
                <a:cs typeface="Arial" panose="020B0604020202020204" pitchFamily="34" charset="0"/>
              </a:defRPr>
            </a:lvl1pPr>
          </a:lstStyle>
          <a:p>
            <a:pPr algn="r"/>
            <a:endParaRPr lang="en-GB" sz="1400" b="0" dirty="0">
              <a:solidFill>
                <a:schemeClr val="tx1"/>
              </a:solidFill>
            </a:endParaRPr>
          </a:p>
          <a:p>
            <a:pPr algn="r"/>
            <a:endParaRPr lang="en-GB" sz="1400" b="0" dirty="0" smtClean="0">
              <a:solidFill>
                <a:schemeClr val="tx1"/>
              </a:solidFill>
            </a:endParaRPr>
          </a:p>
          <a:p>
            <a:pPr algn="r"/>
            <a:r>
              <a:rPr lang="en-GB" sz="1400" b="0" dirty="0" smtClean="0">
                <a:solidFill>
                  <a:schemeClr val="tx1"/>
                </a:solidFill>
              </a:rPr>
              <a:t>Once you have the OpEx. Reporting invitation you can view the dashboard in your ‘My workspace’.</a:t>
            </a:r>
          </a:p>
          <a:p>
            <a:pPr algn="r"/>
            <a:endParaRPr lang="en-GB" sz="1400" b="0" dirty="0">
              <a:solidFill>
                <a:schemeClr val="tx1"/>
              </a:solidFill>
            </a:endParaRPr>
          </a:p>
          <a:p>
            <a:pPr algn="r"/>
            <a:r>
              <a:rPr lang="en-GB" sz="1400" b="0" dirty="0" smtClean="0">
                <a:solidFill>
                  <a:schemeClr val="tx1"/>
                </a:solidFill>
              </a:rPr>
              <a:t>You can either use the </a:t>
            </a:r>
            <a:r>
              <a:rPr lang="en-GB" sz="1400" b="0" dirty="0">
                <a:solidFill>
                  <a:schemeClr val="tx1"/>
                </a:solidFill>
              </a:rPr>
              <a:t>tracker on the dashboard, or by clicking the three dots at the top right of the report you can enlarge by choosing the ‘Go to report’ option.</a:t>
            </a:r>
          </a:p>
          <a:p>
            <a:pPr algn="r"/>
            <a:endParaRPr lang="en-GB" sz="1400" b="0" dirty="0">
              <a:solidFill>
                <a:schemeClr val="tx1"/>
              </a:solidFill>
            </a:endParaRPr>
          </a:p>
          <a:p>
            <a:pPr algn="r"/>
            <a:r>
              <a:rPr lang="en-GB" sz="1400" b="0" dirty="0" smtClean="0">
                <a:solidFill>
                  <a:schemeClr val="tx1"/>
                </a:solidFill>
              </a:rPr>
              <a:t>There is an option to subscribe to the report where you can schedule an email notification to the dashboard.</a:t>
            </a:r>
          </a:p>
          <a:p>
            <a:pPr algn="r"/>
            <a:endParaRPr lang="en-GB" sz="1400" b="0" dirty="0">
              <a:solidFill>
                <a:schemeClr val="tx1"/>
              </a:solidFill>
            </a:endParaRPr>
          </a:p>
          <a:p>
            <a:pPr algn="r"/>
            <a:r>
              <a:rPr lang="en-GB" sz="1400" b="0" dirty="0" smtClean="0">
                <a:solidFill>
                  <a:schemeClr val="tx1"/>
                </a:solidFill>
              </a:rPr>
              <a:t>The productivity tracker </a:t>
            </a:r>
            <a:r>
              <a:rPr lang="en-GB" sz="1400" b="0" dirty="0">
                <a:solidFill>
                  <a:schemeClr val="tx1"/>
                </a:solidFill>
              </a:rPr>
              <a:t>will be refreshed with the latest STV/Hours data to the OpEx. Reporting </a:t>
            </a:r>
            <a:r>
              <a:rPr lang="en-GB" sz="1400" b="0" dirty="0" smtClean="0">
                <a:solidFill>
                  <a:schemeClr val="tx1"/>
                </a:solidFill>
              </a:rPr>
              <a:t>dashboard before 9am </a:t>
            </a:r>
            <a:r>
              <a:rPr lang="en-GB" sz="1400" b="0" dirty="0">
                <a:solidFill>
                  <a:schemeClr val="tx1"/>
                </a:solidFill>
              </a:rPr>
              <a:t>each </a:t>
            </a:r>
            <a:r>
              <a:rPr lang="en-GB" sz="1400" b="0" dirty="0" smtClean="0">
                <a:solidFill>
                  <a:schemeClr val="tx1"/>
                </a:solidFill>
              </a:rPr>
              <a:t>morning (we’re working on getting this time earlier). </a:t>
            </a:r>
            <a:endParaRPr lang="en-GB" sz="1400" b="0" dirty="0">
              <a:solidFill>
                <a:schemeClr val="tx1"/>
              </a:solidFill>
            </a:endParaRPr>
          </a:p>
          <a:p>
            <a:pPr algn="r"/>
            <a:endParaRPr lang="en-GB" sz="1400" b="0" dirty="0">
              <a:solidFill>
                <a:schemeClr val="tx1"/>
              </a:solidFill>
            </a:endParaRPr>
          </a:p>
        </p:txBody>
      </p:sp>
      <p:sp>
        <p:nvSpPr>
          <p:cNvPr id="8" name="Title 1"/>
          <p:cNvSpPr txBox="1">
            <a:spLocks/>
          </p:cNvSpPr>
          <p:nvPr/>
        </p:nvSpPr>
        <p:spPr>
          <a:xfrm>
            <a:off x="2446237" y="4451263"/>
            <a:ext cx="4627894" cy="6389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rgbClr val="232E45"/>
                </a:solidFill>
                <a:latin typeface="Arial" panose="020B0604020202020204" pitchFamily="34" charset="0"/>
                <a:ea typeface="+mj-ea"/>
                <a:cs typeface="Arial" panose="020B0604020202020204" pitchFamily="34" charset="0"/>
              </a:defRPr>
            </a:lvl1pPr>
          </a:lstStyle>
          <a:p>
            <a:r>
              <a:rPr lang="en-GB" sz="2000" dirty="0" err="1" smtClean="0">
                <a:solidFill>
                  <a:schemeClr val="tx1"/>
                </a:solidFill>
              </a:rPr>
              <a:t>PowerBi</a:t>
            </a:r>
            <a:r>
              <a:rPr lang="en-GB" sz="2000" dirty="0" smtClean="0">
                <a:solidFill>
                  <a:schemeClr val="tx1"/>
                </a:solidFill>
              </a:rPr>
              <a:t> App</a:t>
            </a:r>
            <a:endParaRPr lang="en-GB" sz="2000" dirty="0">
              <a:solidFill>
                <a:schemeClr val="tx1"/>
              </a:solidFill>
            </a:endParaRPr>
          </a:p>
        </p:txBody>
      </p:sp>
      <p:sp>
        <p:nvSpPr>
          <p:cNvPr id="9" name="Title 1"/>
          <p:cNvSpPr txBox="1">
            <a:spLocks/>
          </p:cNvSpPr>
          <p:nvPr/>
        </p:nvSpPr>
        <p:spPr>
          <a:xfrm>
            <a:off x="2446237" y="4536742"/>
            <a:ext cx="8494162" cy="14045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rgbClr val="232E45"/>
                </a:solidFill>
                <a:latin typeface="Arial" panose="020B0604020202020204" pitchFamily="34" charset="0"/>
                <a:ea typeface="+mj-ea"/>
                <a:cs typeface="Arial" panose="020B0604020202020204" pitchFamily="34" charset="0"/>
              </a:defRPr>
            </a:lvl1pPr>
          </a:lstStyle>
          <a:p>
            <a:r>
              <a:rPr lang="en-GB" sz="1400" b="0" dirty="0" smtClean="0">
                <a:solidFill>
                  <a:schemeClr val="tx1"/>
                </a:solidFill>
              </a:rPr>
              <a:t>The app will take you to your ‘My workspace’. By selecting the OpEx. dashboard you can view the tracker. </a:t>
            </a:r>
          </a:p>
          <a:p>
            <a:endParaRPr lang="en-GB" sz="1400" b="0" dirty="0">
              <a:solidFill>
                <a:schemeClr val="tx1"/>
              </a:solidFill>
            </a:endParaRPr>
          </a:p>
          <a:p>
            <a:r>
              <a:rPr lang="en-GB" sz="1400" b="0" dirty="0" smtClean="0">
                <a:solidFill>
                  <a:schemeClr val="tx1"/>
                </a:solidFill>
              </a:rPr>
              <a:t>Clicking on the report will open it into a mobile view.</a:t>
            </a:r>
            <a:endParaRPr lang="en-GB" sz="1400" b="0" dirty="0">
              <a:solidFill>
                <a:schemeClr val="tx1"/>
              </a:solidFill>
            </a:endParaRPr>
          </a:p>
        </p:txBody>
      </p:sp>
      <p:pic>
        <p:nvPicPr>
          <p:cNvPr id="11" name="Picture 10"/>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4688" y1="83203" x2="12109" y2="53906"/>
                        <a14:foregroundMark x1="67578" y1="39453" x2="96484" y2="2344"/>
                        <a14:foregroundMark x1="90625" y1="30469" x2="92578" y2="13672"/>
                      </a14:backgroundRemoval>
                    </a14:imgEffect>
                  </a14:imgLayer>
                </a14:imgProps>
              </a:ext>
              <a:ext uri="{28A0092B-C50C-407E-A947-70E740481C1C}">
                <a14:useLocalDpi xmlns:a14="http://schemas.microsoft.com/office/drawing/2010/main" val="0"/>
              </a:ext>
            </a:extLst>
          </a:blip>
          <a:stretch>
            <a:fillRect/>
          </a:stretch>
        </p:blipFill>
        <p:spPr>
          <a:xfrm>
            <a:off x="3341018" y="212229"/>
            <a:ext cx="624645" cy="624645"/>
          </a:xfrm>
          <a:prstGeom prst="rect">
            <a:avLst/>
          </a:prstGeom>
        </p:spPr>
      </p:pic>
      <p:pic>
        <p:nvPicPr>
          <p:cNvPr id="5128" name="Picture 8" descr="Power BI Blog—Updates and News | Microsoft Power BI"/>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26750" r="90000"/>
                    </a14:imgEffect>
                  </a14:imgLayer>
                </a14:imgProps>
              </a:ext>
              <a:ext uri="{28A0092B-C50C-407E-A947-70E740481C1C}">
                <a14:useLocalDpi xmlns:a14="http://schemas.microsoft.com/office/drawing/2010/main" val="0"/>
              </a:ext>
            </a:extLst>
          </a:blip>
          <a:srcRect/>
          <a:stretch>
            <a:fillRect/>
          </a:stretch>
        </p:blipFill>
        <p:spPr bwMode="auto">
          <a:xfrm>
            <a:off x="3994544" y="4516650"/>
            <a:ext cx="1152799" cy="6052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289" y="3509912"/>
            <a:ext cx="1753008" cy="3118017"/>
          </a:xfrm>
          <a:prstGeom prst="rect">
            <a:avLst/>
          </a:prstGeom>
        </p:spPr>
      </p:pic>
      <p:pic>
        <p:nvPicPr>
          <p:cNvPr id="4" name="Picture 3"/>
          <p:cNvPicPr>
            <a:picLocks noChangeAspect="1"/>
          </p:cNvPicPr>
          <p:nvPr/>
        </p:nvPicPr>
        <p:blipFill>
          <a:blip r:embed="rId7"/>
          <a:stretch>
            <a:fillRect/>
          </a:stretch>
        </p:blipFill>
        <p:spPr>
          <a:xfrm>
            <a:off x="6693318" y="458370"/>
            <a:ext cx="5127205" cy="4255160"/>
          </a:xfrm>
          <a:prstGeom prst="rect">
            <a:avLst/>
          </a:prstGeom>
        </p:spPr>
      </p:pic>
    </p:spTree>
    <p:extLst>
      <p:ext uri="{BB962C8B-B14F-4D97-AF65-F5344CB8AC3E}">
        <p14:creationId xmlns:p14="http://schemas.microsoft.com/office/powerpoint/2010/main" val="20688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9455556" y="3195803"/>
            <a:ext cx="2511380" cy="1953948"/>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The months graph will show Cumulative % and Target % for Business Area only. </a:t>
            </a:r>
          </a:p>
          <a:p>
            <a:endParaRPr lang="en-GB" sz="1200" dirty="0">
              <a:solidFill>
                <a:schemeClr val="tx1"/>
              </a:solidFill>
            </a:endParaRPr>
          </a:p>
          <a:p>
            <a:r>
              <a:rPr lang="en-GB" sz="1200" dirty="0">
                <a:solidFill>
                  <a:schemeClr val="tx1"/>
                </a:solidFill>
              </a:rPr>
              <a:t>When a Value Stream or Work </a:t>
            </a:r>
            <a:r>
              <a:rPr lang="en-GB" sz="1200" dirty="0" err="1">
                <a:solidFill>
                  <a:schemeClr val="tx1"/>
                </a:solidFill>
              </a:rPr>
              <a:t>Center</a:t>
            </a:r>
            <a:r>
              <a:rPr lang="en-GB" sz="1200" dirty="0">
                <a:solidFill>
                  <a:schemeClr val="tx1"/>
                </a:solidFill>
              </a:rPr>
              <a:t> are selected the bar will show how that selection contributed to that Business Area</a:t>
            </a:r>
            <a:r>
              <a:rPr lang="en-GB" sz="1200" dirty="0" smtClean="0">
                <a:solidFill>
                  <a:schemeClr val="tx1"/>
                </a:solidFill>
              </a:rPr>
              <a:t>.</a:t>
            </a:r>
            <a:endParaRPr lang="en-GB" sz="1200" dirty="0">
              <a:solidFill>
                <a:schemeClr val="tx1"/>
              </a:solidFill>
            </a:endParaRPr>
          </a:p>
        </p:txBody>
      </p:sp>
      <p:pic>
        <p:nvPicPr>
          <p:cNvPr id="3" name="Picture 2"/>
          <p:cNvPicPr>
            <a:picLocks noChangeAspect="1"/>
          </p:cNvPicPr>
          <p:nvPr/>
        </p:nvPicPr>
        <p:blipFill>
          <a:blip r:embed="rId2"/>
          <a:stretch>
            <a:fillRect/>
          </a:stretch>
        </p:blipFill>
        <p:spPr>
          <a:xfrm>
            <a:off x="1672366" y="1568421"/>
            <a:ext cx="7725892" cy="3686088"/>
          </a:xfrm>
          <a:prstGeom prst="rect">
            <a:avLst/>
          </a:prstGeom>
        </p:spPr>
      </p:pic>
      <p:sp>
        <p:nvSpPr>
          <p:cNvPr id="25" name="Rounded Rectangle 24"/>
          <p:cNvSpPr/>
          <p:nvPr/>
        </p:nvSpPr>
        <p:spPr>
          <a:xfrm>
            <a:off x="196575" y="3333863"/>
            <a:ext cx="2193022" cy="3225058"/>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dirty="0">
                <a:solidFill>
                  <a:schemeClr val="tx1"/>
                </a:solidFill>
              </a:rPr>
              <a:t>The main graph shows STV and Hours on the left y-axis visualised as a bar chart, a cumulative % on the right y-axis visualised as a solid line with data points and a target % visualised as a dashed line.</a:t>
            </a:r>
          </a:p>
          <a:p>
            <a:pPr algn="r"/>
            <a:endParaRPr lang="en-GB" sz="1200" dirty="0">
              <a:solidFill>
                <a:schemeClr val="tx1"/>
              </a:solidFill>
            </a:endParaRPr>
          </a:p>
          <a:p>
            <a:pPr algn="r"/>
            <a:r>
              <a:rPr lang="en-GB" sz="1200" dirty="0">
                <a:solidFill>
                  <a:schemeClr val="tx1"/>
                </a:solidFill>
              </a:rPr>
              <a:t>The bars are grouped for the areas, selecting a Work </a:t>
            </a:r>
            <a:r>
              <a:rPr lang="en-GB" sz="1200" dirty="0" err="1">
                <a:solidFill>
                  <a:schemeClr val="tx1"/>
                </a:solidFill>
              </a:rPr>
              <a:t>Center</a:t>
            </a:r>
            <a:r>
              <a:rPr lang="en-GB" sz="1200" dirty="0">
                <a:solidFill>
                  <a:schemeClr val="tx1"/>
                </a:solidFill>
              </a:rPr>
              <a:t> will adjust the bar to show how that area contributes to the groups </a:t>
            </a:r>
            <a:r>
              <a:rPr lang="en-GB" sz="1200" dirty="0" smtClean="0">
                <a:solidFill>
                  <a:schemeClr val="tx1"/>
                </a:solidFill>
              </a:rPr>
              <a:t>%.</a:t>
            </a:r>
            <a:endParaRPr lang="en-GB" sz="1200" dirty="0"/>
          </a:p>
        </p:txBody>
      </p:sp>
      <p:sp>
        <p:nvSpPr>
          <p:cNvPr id="27" name="Rounded Rectangle 26"/>
          <p:cNvSpPr/>
          <p:nvPr/>
        </p:nvSpPr>
        <p:spPr>
          <a:xfrm>
            <a:off x="9750303" y="1050942"/>
            <a:ext cx="1986075" cy="675599"/>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Green/Red visual shows what areas are above or below their </a:t>
            </a:r>
            <a:r>
              <a:rPr lang="en-GB" sz="1200" dirty="0" smtClean="0">
                <a:solidFill>
                  <a:schemeClr val="tx1"/>
                </a:solidFill>
              </a:rPr>
              <a:t>target</a:t>
            </a:r>
            <a:endParaRPr lang="en-GB" sz="1200" dirty="0">
              <a:solidFill>
                <a:schemeClr val="tx1"/>
              </a:solidFill>
            </a:endParaRPr>
          </a:p>
        </p:txBody>
      </p:sp>
      <p:sp>
        <p:nvSpPr>
          <p:cNvPr id="22" name="Rounded Rectangle 21"/>
          <p:cNvSpPr/>
          <p:nvPr/>
        </p:nvSpPr>
        <p:spPr>
          <a:xfrm>
            <a:off x="6768798" y="5308884"/>
            <a:ext cx="5044913" cy="887002"/>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The data cards show the area that the data is showing for, cumulative % - Green is plus, Red is minus - target %, delta cumulative from target, and the previous days % - if ‘NA’ is shown the report hasn’t been updated or the month selection isn’t for the current month</a:t>
            </a:r>
            <a:r>
              <a:rPr lang="en-GB" sz="1200" dirty="0" smtClean="0">
                <a:solidFill>
                  <a:schemeClr val="tx1"/>
                </a:solidFill>
              </a:rPr>
              <a:t>.</a:t>
            </a:r>
            <a:endParaRPr lang="en-GB" sz="1200" dirty="0">
              <a:solidFill>
                <a:schemeClr val="tx1"/>
              </a:solidFill>
            </a:endParaRPr>
          </a:p>
        </p:txBody>
      </p:sp>
      <p:sp>
        <p:nvSpPr>
          <p:cNvPr id="26" name="Rounded Rectangle 25"/>
          <p:cNvSpPr/>
          <p:nvPr/>
        </p:nvSpPr>
        <p:spPr>
          <a:xfrm>
            <a:off x="201444" y="1518435"/>
            <a:ext cx="1399283" cy="1676928"/>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dirty="0">
                <a:solidFill>
                  <a:schemeClr val="tx1"/>
                </a:solidFill>
              </a:rPr>
              <a:t>There are two other pages available to view and filter through the data that drives the Productivity page</a:t>
            </a:r>
            <a:r>
              <a:rPr lang="en-GB" sz="1200" dirty="0" smtClean="0">
                <a:solidFill>
                  <a:schemeClr val="tx1"/>
                </a:solidFill>
              </a:rPr>
              <a:t>.</a:t>
            </a:r>
            <a:endParaRPr lang="en-GB" sz="1200" dirty="0">
              <a:solidFill>
                <a:schemeClr val="tx1"/>
              </a:solidFill>
            </a:endParaRPr>
          </a:p>
        </p:txBody>
      </p:sp>
      <p:sp>
        <p:nvSpPr>
          <p:cNvPr id="20" name="Rounded Rectangle 19"/>
          <p:cNvSpPr/>
          <p:nvPr/>
        </p:nvSpPr>
        <p:spPr>
          <a:xfrm>
            <a:off x="9497517" y="1924981"/>
            <a:ext cx="2469419" cy="934712"/>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Selecting a Business Area, Value Stream or individual Work </a:t>
            </a:r>
            <a:r>
              <a:rPr lang="en-GB" sz="1200" dirty="0" err="1">
                <a:solidFill>
                  <a:schemeClr val="tx1"/>
                </a:solidFill>
              </a:rPr>
              <a:t>Center</a:t>
            </a:r>
            <a:r>
              <a:rPr lang="en-GB" sz="1200" dirty="0">
                <a:solidFill>
                  <a:schemeClr val="tx1"/>
                </a:solidFill>
              </a:rPr>
              <a:t> will update the charts and data to the selected area</a:t>
            </a:r>
            <a:r>
              <a:rPr lang="en-GB" sz="1200" dirty="0" smtClean="0">
                <a:solidFill>
                  <a:schemeClr val="tx1"/>
                </a:solidFill>
              </a:rPr>
              <a:t>.</a:t>
            </a:r>
            <a:endParaRPr lang="en-GB" sz="1200" dirty="0">
              <a:solidFill>
                <a:schemeClr val="tx1"/>
              </a:solidFill>
            </a:endParaRPr>
          </a:p>
        </p:txBody>
      </p:sp>
      <p:sp>
        <p:nvSpPr>
          <p:cNvPr id="13" name="Title 1"/>
          <p:cNvSpPr txBox="1">
            <a:spLocks/>
          </p:cNvSpPr>
          <p:nvPr/>
        </p:nvSpPr>
        <p:spPr>
          <a:xfrm>
            <a:off x="2058853" y="29730"/>
            <a:ext cx="4627894" cy="6389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rgbClr val="232E45"/>
                </a:solidFill>
                <a:latin typeface="Arial" panose="020B0604020202020204" pitchFamily="34" charset="0"/>
                <a:ea typeface="+mj-ea"/>
                <a:cs typeface="Arial" panose="020B0604020202020204" pitchFamily="34" charset="0"/>
              </a:defRPr>
            </a:lvl1pPr>
          </a:lstStyle>
          <a:p>
            <a:r>
              <a:rPr lang="en-GB" sz="2000" dirty="0" smtClean="0">
                <a:solidFill>
                  <a:schemeClr val="tx1"/>
                </a:solidFill>
              </a:rPr>
              <a:t>Fabric Web Browser Report</a:t>
            </a:r>
            <a:endParaRPr lang="en-GB" sz="2000" dirty="0">
              <a:solidFill>
                <a:schemeClr val="tx1"/>
              </a:solidFill>
            </a:endParaRPr>
          </a:p>
        </p:txBody>
      </p:sp>
      <p:sp>
        <p:nvSpPr>
          <p:cNvPr id="11" name="Title 1"/>
          <p:cNvSpPr txBox="1">
            <a:spLocks/>
          </p:cNvSpPr>
          <p:nvPr/>
        </p:nvSpPr>
        <p:spPr>
          <a:xfrm>
            <a:off x="4372800" y="737924"/>
            <a:ext cx="3124894" cy="830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rgbClr val="232E45"/>
                </a:solidFill>
                <a:latin typeface="Arial" panose="020B0604020202020204" pitchFamily="34" charset="0"/>
                <a:ea typeface="+mj-ea"/>
                <a:cs typeface="Arial" panose="020B0604020202020204" pitchFamily="34" charset="0"/>
              </a:defRPr>
            </a:lvl1pPr>
          </a:lstStyle>
          <a:p>
            <a:r>
              <a:rPr lang="en-GB" sz="1200" b="0" dirty="0" smtClean="0">
                <a:solidFill>
                  <a:schemeClr val="tx1"/>
                </a:solidFill>
              </a:rPr>
              <a:t> </a:t>
            </a:r>
            <a:endParaRPr lang="en-GB" sz="1200" b="0" dirty="0">
              <a:solidFill>
                <a:schemeClr val="tx1"/>
              </a:solidFill>
            </a:endParaRPr>
          </a:p>
        </p:txBody>
      </p:sp>
      <p:sp>
        <p:nvSpPr>
          <p:cNvPr id="2" name="Rounded Rectangle 1"/>
          <p:cNvSpPr/>
          <p:nvPr/>
        </p:nvSpPr>
        <p:spPr>
          <a:xfrm>
            <a:off x="1468243" y="783528"/>
            <a:ext cx="2128655" cy="534827"/>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dirty="0">
                <a:solidFill>
                  <a:schemeClr val="tx1"/>
                </a:solidFill>
              </a:rPr>
              <a:t>Use the dropdown filters for Dates and Business Area. </a:t>
            </a:r>
          </a:p>
        </p:txBody>
      </p:sp>
      <p:sp>
        <p:nvSpPr>
          <p:cNvPr id="19" name="Rounded Rectangle 18"/>
          <p:cNvSpPr/>
          <p:nvPr/>
        </p:nvSpPr>
        <p:spPr>
          <a:xfrm>
            <a:off x="3824930" y="922713"/>
            <a:ext cx="3672764" cy="534828"/>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Business area will dynamically change the Value Stream and Work </a:t>
            </a:r>
            <a:r>
              <a:rPr lang="en-GB" sz="1200" dirty="0" err="1">
                <a:solidFill>
                  <a:schemeClr val="tx1"/>
                </a:solidFill>
              </a:rPr>
              <a:t>Center</a:t>
            </a:r>
            <a:r>
              <a:rPr lang="en-GB" sz="1200" dirty="0">
                <a:solidFill>
                  <a:schemeClr val="tx1"/>
                </a:solidFill>
              </a:rPr>
              <a:t> selection options</a:t>
            </a:r>
            <a:r>
              <a:rPr lang="en-GB" sz="1200" dirty="0" smtClean="0">
                <a:solidFill>
                  <a:schemeClr val="tx1"/>
                </a:solidFill>
              </a:rPr>
              <a:t>.</a:t>
            </a:r>
            <a:endParaRPr lang="en-GB" sz="1200" dirty="0"/>
          </a:p>
        </p:txBody>
      </p:sp>
      <p:sp>
        <p:nvSpPr>
          <p:cNvPr id="23" name="Rounded Rectangle 22"/>
          <p:cNvSpPr/>
          <p:nvPr/>
        </p:nvSpPr>
        <p:spPr>
          <a:xfrm>
            <a:off x="2572757" y="5434069"/>
            <a:ext cx="4012881" cy="989917"/>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Clicking on a bar or line will show the data for that date.</a:t>
            </a:r>
          </a:p>
          <a:p>
            <a:pPr algn="ctr"/>
            <a:endParaRPr lang="en-GB" sz="1200" dirty="0">
              <a:solidFill>
                <a:schemeClr val="tx1"/>
              </a:solidFill>
            </a:endParaRPr>
          </a:p>
          <a:p>
            <a:pPr algn="ctr"/>
            <a:r>
              <a:rPr lang="en-GB" sz="1200" dirty="0">
                <a:solidFill>
                  <a:schemeClr val="tx1"/>
                </a:solidFill>
              </a:rPr>
              <a:t>Hovering the mouse over an area, bar, line or card will call out the latest data for that point</a:t>
            </a:r>
            <a:r>
              <a:rPr lang="en-GB" sz="1200" dirty="0" smtClean="0">
                <a:solidFill>
                  <a:schemeClr val="tx1"/>
                </a:solidFill>
              </a:rPr>
              <a:t>.</a:t>
            </a:r>
            <a:endParaRPr lang="en-GB" sz="1200" dirty="0">
              <a:solidFill>
                <a:schemeClr val="tx1"/>
              </a:solidFill>
            </a:endParaRPr>
          </a:p>
        </p:txBody>
      </p:sp>
      <p:sp>
        <p:nvSpPr>
          <p:cNvPr id="29" name="Rounded Rectangle 28"/>
          <p:cNvSpPr/>
          <p:nvPr/>
        </p:nvSpPr>
        <p:spPr>
          <a:xfrm>
            <a:off x="7717774" y="539531"/>
            <a:ext cx="1812448" cy="849210"/>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Hovering over the dropdown boxes and selecting the eraser will clear </a:t>
            </a:r>
            <a:r>
              <a:rPr lang="en-GB" sz="1200" dirty="0" smtClean="0">
                <a:solidFill>
                  <a:schemeClr val="tx1"/>
                </a:solidFill>
              </a:rPr>
              <a:t>filter</a:t>
            </a:r>
            <a:endParaRPr lang="en-GB" sz="1200" dirty="0">
              <a:solidFill>
                <a:schemeClr val="tx1"/>
              </a:solidFill>
            </a:endParaRPr>
          </a:p>
        </p:txBody>
      </p:sp>
    </p:spTree>
    <p:extLst>
      <p:ext uri="{BB962C8B-B14F-4D97-AF65-F5344CB8AC3E}">
        <p14:creationId xmlns:p14="http://schemas.microsoft.com/office/powerpoint/2010/main" val="38165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9121432" y="358596"/>
            <a:ext cx="2553759" cy="358938"/>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dirty="0">
                <a:solidFill>
                  <a:schemeClr val="tx1"/>
                </a:solidFill>
              </a:rPr>
              <a:t>Scroll down to view months </a:t>
            </a:r>
            <a:r>
              <a:rPr lang="en-GB" sz="1200" dirty="0" smtClean="0">
                <a:solidFill>
                  <a:schemeClr val="tx1"/>
                </a:solidFill>
              </a:rPr>
              <a:t>graph.</a:t>
            </a:r>
            <a:endParaRPr lang="en-GB" sz="1200" dirty="0"/>
          </a:p>
        </p:txBody>
      </p:sp>
      <p:sp>
        <p:nvSpPr>
          <p:cNvPr id="21" name="Rounded Rectangle 20"/>
          <p:cNvSpPr/>
          <p:nvPr/>
        </p:nvSpPr>
        <p:spPr>
          <a:xfrm>
            <a:off x="4006265" y="2242210"/>
            <a:ext cx="3503717" cy="1925785"/>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The main graph shows daily % on the left y-axis visualised as a bar chart, a cumulative % on the right y-axis visualised as a solid line with data points and a target % visualised as a dashed line.</a:t>
            </a:r>
          </a:p>
          <a:p>
            <a:endParaRPr lang="en-GB" sz="1200" dirty="0">
              <a:solidFill>
                <a:schemeClr val="tx1"/>
              </a:solidFill>
            </a:endParaRPr>
          </a:p>
          <a:p>
            <a:r>
              <a:rPr lang="en-GB" sz="1200" dirty="0">
                <a:solidFill>
                  <a:schemeClr val="tx1"/>
                </a:solidFill>
              </a:rPr>
              <a:t>In mobile view the graph is shows up to 9 days at a time, scrolling from left to right gives the user full visual of the month. </a:t>
            </a:r>
          </a:p>
        </p:txBody>
      </p:sp>
      <p:sp>
        <p:nvSpPr>
          <p:cNvPr id="25" name="Rounded Rectangle 24"/>
          <p:cNvSpPr/>
          <p:nvPr/>
        </p:nvSpPr>
        <p:spPr>
          <a:xfrm>
            <a:off x="8853501" y="4272739"/>
            <a:ext cx="2821690" cy="665076"/>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dirty="0">
                <a:solidFill>
                  <a:schemeClr val="tx1"/>
                </a:solidFill>
              </a:rPr>
              <a:t>Select Pages from the ribbon that appears at the bottom of the screen to view Raw Data</a:t>
            </a:r>
            <a:r>
              <a:rPr lang="en-GB" sz="1200" dirty="0" smtClean="0">
                <a:solidFill>
                  <a:schemeClr val="tx1"/>
                </a:solidFill>
              </a:rPr>
              <a:t>.</a:t>
            </a:r>
            <a:endParaRPr lang="en-GB" sz="1200" dirty="0">
              <a:solidFill>
                <a:schemeClr val="tx1"/>
              </a:solidFill>
            </a:endParaRPr>
          </a:p>
        </p:txBody>
      </p:sp>
      <p:sp>
        <p:nvSpPr>
          <p:cNvPr id="24" name="Rounded Rectangle 23"/>
          <p:cNvSpPr/>
          <p:nvPr/>
        </p:nvSpPr>
        <p:spPr>
          <a:xfrm>
            <a:off x="7629770" y="5980878"/>
            <a:ext cx="4045421" cy="530022"/>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dirty="0">
                <a:solidFill>
                  <a:schemeClr val="tx1"/>
                </a:solidFill>
              </a:rPr>
              <a:t>Rotating your mobile horizontally will display the tracker into landscape </a:t>
            </a:r>
            <a:r>
              <a:rPr lang="en-GB" sz="1200" dirty="0" smtClean="0">
                <a:solidFill>
                  <a:schemeClr val="tx1"/>
                </a:solidFill>
              </a:rPr>
              <a:t>mode</a:t>
            </a:r>
            <a:r>
              <a:rPr lang="en-GB" sz="1200" dirty="0">
                <a:solidFill>
                  <a:schemeClr val="tx1"/>
                </a:solidFill>
              </a:rPr>
              <a:t>.</a:t>
            </a:r>
          </a:p>
        </p:txBody>
      </p:sp>
      <p:sp>
        <p:nvSpPr>
          <p:cNvPr id="22" name="Rounded Rectangle 21"/>
          <p:cNvSpPr/>
          <p:nvPr/>
        </p:nvSpPr>
        <p:spPr>
          <a:xfrm>
            <a:off x="3842995" y="4919616"/>
            <a:ext cx="4291109" cy="540785"/>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Selecting a Business Area, Value Stream or individual Work </a:t>
            </a:r>
            <a:r>
              <a:rPr lang="en-GB" sz="1200" dirty="0" err="1">
                <a:solidFill>
                  <a:schemeClr val="tx1"/>
                </a:solidFill>
              </a:rPr>
              <a:t>Center</a:t>
            </a:r>
            <a:r>
              <a:rPr lang="en-GB" sz="1200" dirty="0">
                <a:solidFill>
                  <a:schemeClr val="tx1"/>
                </a:solidFill>
              </a:rPr>
              <a:t> will update the charts and data to the selected area</a:t>
            </a:r>
            <a:r>
              <a:rPr lang="en-GB" sz="1200" dirty="0" smtClean="0">
                <a:solidFill>
                  <a:schemeClr val="tx1"/>
                </a:solidFill>
              </a:rPr>
              <a:t>.</a:t>
            </a:r>
            <a:endParaRPr lang="en-GB" sz="1200" dirty="0">
              <a:solidFill>
                <a:schemeClr val="tx1"/>
              </a:solidFill>
            </a:endParaRPr>
          </a:p>
        </p:txBody>
      </p:sp>
      <p:sp>
        <p:nvSpPr>
          <p:cNvPr id="13" name="Title 1"/>
          <p:cNvSpPr txBox="1">
            <a:spLocks/>
          </p:cNvSpPr>
          <p:nvPr/>
        </p:nvSpPr>
        <p:spPr>
          <a:xfrm>
            <a:off x="2038309" y="39124"/>
            <a:ext cx="4627894" cy="6389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rgbClr val="232E45"/>
                </a:solidFill>
                <a:latin typeface="Arial" panose="020B0604020202020204" pitchFamily="34" charset="0"/>
                <a:ea typeface="+mj-ea"/>
                <a:cs typeface="Arial" panose="020B0604020202020204" pitchFamily="34" charset="0"/>
              </a:defRPr>
            </a:lvl1pPr>
          </a:lstStyle>
          <a:p>
            <a:r>
              <a:rPr lang="en-GB" sz="2000" dirty="0" err="1" smtClean="0">
                <a:solidFill>
                  <a:schemeClr val="tx1"/>
                </a:solidFill>
              </a:rPr>
              <a:t>PowerBi</a:t>
            </a:r>
            <a:r>
              <a:rPr lang="en-GB" sz="2000" dirty="0" smtClean="0">
                <a:solidFill>
                  <a:schemeClr val="tx1"/>
                </a:solidFill>
              </a:rPr>
              <a:t> App Report</a:t>
            </a:r>
            <a:endParaRPr lang="en-GB" sz="2000" dirty="0">
              <a:solidFill>
                <a:schemeClr val="tx1"/>
              </a:solidFill>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87768"/>
          <a:stretch/>
        </p:blipFill>
        <p:spPr>
          <a:xfrm>
            <a:off x="9121432" y="5016100"/>
            <a:ext cx="2468505" cy="537059"/>
          </a:xfrm>
          <a:prstGeom prst="rect">
            <a:avLst/>
          </a:prstGeom>
        </p:spPr>
      </p:pic>
      <p:sp>
        <p:nvSpPr>
          <p:cNvPr id="17" name="Rounded Rectangle 16"/>
          <p:cNvSpPr/>
          <p:nvPr/>
        </p:nvSpPr>
        <p:spPr>
          <a:xfrm>
            <a:off x="3956673" y="1158728"/>
            <a:ext cx="4944155" cy="874037"/>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The data cards show the area that the data is showing for, cumulative % - Green is plus, Red is minus, target %, delta cumulative from target, and the previous days % - if NA is shown the report hasn’t been updated or the month selection isn’t for the current month</a:t>
            </a:r>
            <a:r>
              <a:rPr lang="en-GB" sz="1200" dirty="0" smtClean="0">
                <a:solidFill>
                  <a:schemeClr val="tx1"/>
                </a:solidFill>
              </a:rPr>
              <a:t>.</a:t>
            </a:r>
            <a:endParaRPr lang="en-GB" sz="1200" dirty="0">
              <a:solidFill>
                <a:schemeClr val="tx1"/>
              </a:solidFill>
            </a:endParaRPr>
          </a:p>
        </p:txBody>
      </p:sp>
      <p:sp>
        <p:nvSpPr>
          <p:cNvPr id="23" name="Rounded Rectangle 22"/>
          <p:cNvSpPr/>
          <p:nvPr/>
        </p:nvSpPr>
        <p:spPr>
          <a:xfrm>
            <a:off x="4006265" y="5648235"/>
            <a:ext cx="2871832" cy="562274"/>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Drop down filtering for Dates and Business Area.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976" y="1080429"/>
            <a:ext cx="2930019" cy="5211528"/>
          </a:xfrm>
          <a:prstGeom prst="rect">
            <a:avLst/>
          </a:prstGeom>
        </p:spPr>
      </p:pic>
      <p:sp>
        <p:nvSpPr>
          <p:cNvPr id="27" name="Rounded Rectangle 26"/>
          <p:cNvSpPr/>
          <p:nvPr/>
        </p:nvSpPr>
        <p:spPr>
          <a:xfrm>
            <a:off x="3940415" y="4289188"/>
            <a:ext cx="4619485" cy="442594"/>
          </a:xfrm>
          <a:prstGeom prst="roundRect">
            <a:avLst/>
          </a:prstGeom>
          <a:solidFill>
            <a:srgbClr val="232E45">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Green/Red visual shows what areas are above or below </a:t>
            </a:r>
            <a:r>
              <a:rPr lang="en-GB" sz="1200" dirty="0" smtClean="0">
                <a:solidFill>
                  <a:schemeClr val="tx1"/>
                </a:solidFill>
              </a:rPr>
              <a:t>target</a:t>
            </a:r>
            <a:endParaRPr lang="en-GB" sz="1200" dirty="0">
              <a:solidFill>
                <a:schemeClr val="tx1"/>
              </a:solidFill>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24233"/>
          <a:stretch/>
        </p:blipFill>
        <p:spPr>
          <a:xfrm>
            <a:off x="9206687" y="777689"/>
            <a:ext cx="2383250" cy="3211777"/>
          </a:xfrm>
          <a:prstGeom prst="rect">
            <a:avLst/>
          </a:prstGeom>
        </p:spPr>
      </p:pic>
    </p:spTree>
    <p:extLst>
      <p:ext uri="{BB962C8B-B14F-4D97-AF65-F5344CB8AC3E}">
        <p14:creationId xmlns:p14="http://schemas.microsoft.com/office/powerpoint/2010/main" val="39066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3559120" y="1"/>
            <a:ext cx="8640000" cy="6876000"/>
          </a:xfrm>
        </p:spPr>
      </p:pic>
      <p:sp>
        <p:nvSpPr>
          <p:cNvPr id="2" name="Slide Number Placeholder 1"/>
          <p:cNvSpPr>
            <a:spLocks noGrp="1"/>
          </p:cNvSpPr>
          <p:nvPr>
            <p:ph type="sldNum" sz="quarter" idx="11"/>
          </p:nvPr>
        </p:nvSpPr>
        <p:spPr/>
        <p:txBody>
          <a:bodyPr/>
          <a:lstStyle/>
          <a:p>
            <a:fld id="{37F9C675-962A-477F-BE3A-4AB30256F56A}" type="slidenum">
              <a:rPr lang="en-GB" smtClean="0"/>
              <a:t>6</a:t>
            </a:fld>
            <a:endParaRPr lang="en-GB"/>
          </a:p>
        </p:txBody>
      </p:sp>
      <p:pic>
        <p:nvPicPr>
          <p:cNvPr id="3" name="Picture 2"/>
          <p:cNvPicPr>
            <a:picLocks noChangeAspect="1"/>
          </p:cNvPicPr>
          <p:nvPr/>
        </p:nvPicPr>
        <p:blipFill>
          <a:blip r:embed="rId3"/>
          <a:stretch>
            <a:fillRect/>
          </a:stretch>
        </p:blipFill>
        <p:spPr>
          <a:xfrm>
            <a:off x="3384177" y="0"/>
            <a:ext cx="8807824" cy="6858000"/>
          </a:xfrm>
          <a:prstGeom prst="rect">
            <a:avLst/>
          </a:prstGeom>
        </p:spPr>
      </p:pic>
      <p:sp>
        <p:nvSpPr>
          <p:cNvPr id="13" name="Text Placeholder 12"/>
          <p:cNvSpPr>
            <a:spLocks noGrp="1"/>
          </p:cNvSpPr>
          <p:nvPr>
            <p:ph type="body" sz="quarter" idx="12"/>
          </p:nvPr>
        </p:nvSpPr>
        <p:spPr>
          <a:xfrm>
            <a:off x="617462" y="1560965"/>
            <a:ext cx="6189738" cy="3097440"/>
          </a:xfrm>
        </p:spPr>
        <p:txBody>
          <a:bodyPr>
            <a:normAutofit/>
          </a:bodyPr>
          <a:lstStyle/>
          <a:p>
            <a:r>
              <a:rPr lang="en-GB" sz="1400" dirty="0">
                <a:solidFill>
                  <a:schemeClr val="bg1"/>
                </a:solidFill>
              </a:rPr>
              <a:t>The dashboard is now live and ready to be shared with business leaders, along with this introduction pack.</a:t>
            </a:r>
          </a:p>
          <a:p>
            <a:r>
              <a:rPr lang="en-GB" sz="1400" dirty="0">
                <a:solidFill>
                  <a:schemeClr val="bg1"/>
                </a:solidFill>
              </a:rPr>
              <a:t>Additional </a:t>
            </a:r>
            <a:r>
              <a:rPr lang="en-GB" sz="1400" dirty="0" smtClean="0">
                <a:solidFill>
                  <a:schemeClr val="bg1"/>
                </a:solidFill>
              </a:rPr>
              <a:t>reports/trackers </a:t>
            </a:r>
            <a:r>
              <a:rPr lang="en-GB" sz="1400" dirty="0">
                <a:solidFill>
                  <a:schemeClr val="bg1"/>
                </a:solidFill>
              </a:rPr>
              <a:t>are currently in development and will be released through the dashboard in due course, accompanied by further communications.</a:t>
            </a:r>
          </a:p>
          <a:p>
            <a:r>
              <a:rPr lang="en-GB" sz="1400" dirty="0">
                <a:solidFill>
                  <a:schemeClr val="bg1"/>
                </a:solidFill>
              </a:rPr>
              <a:t>We welcome any questions, feedback, or ideas to enhance the dashboard and </a:t>
            </a:r>
            <a:r>
              <a:rPr lang="en-GB" sz="1400" dirty="0" smtClean="0">
                <a:solidFill>
                  <a:schemeClr val="bg1"/>
                </a:solidFill>
              </a:rPr>
              <a:t>trackers - please </a:t>
            </a:r>
            <a:r>
              <a:rPr lang="en-GB" sz="1400" dirty="0">
                <a:solidFill>
                  <a:schemeClr val="bg1"/>
                </a:solidFill>
              </a:rPr>
              <a:t>feel free to reach out to any member of the team. </a:t>
            </a:r>
            <a:endParaRPr lang="en-GB" sz="1050" dirty="0">
              <a:solidFill>
                <a:schemeClr val="bg1"/>
              </a:solidFill>
            </a:endParaRPr>
          </a:p>
        </p:txBody>
      </p:sp>
      <p:sp>
        <p:nvSpPr>
          <p:cNvPr id="8" name="Title 7"/>
          <p:cNvSpPr>
            <a:spLocks noGrp="1"/>
          </p:cNvSpPr>
          <p:nvPr>
            <p:ph type="title"/>
          </p:nvPr>
        </p:nvSpPr>
        <p:spPr>
          <a:xfrm>
            <a:off x="1511531" y="65868"/>
            <a:ext cx="7853413" cy="1213418"/>
          </a:xfrm>
        </p:spPr>
        <p:txBody>
          <a:bodyPr>
            <a:normAutofit/>
          </a:bodyPr>
          <a:lstStyle/>
          <a:p>
            <a:r>
              <a:rPr lang="en-GB" sz="2000" dirty="0" smtClean="0">
                <a:solidFill>
                  <a:srgbClr val="FFCC33"/>
                </a:solidFill>
              </a:rPr>
              <a:t>Further Information</a:t>
            </a:r>
            <a:endParaRPr lang="en-GB" sz="2000" dirty="0">
              <a:solidFill>
                <a:srgbClr val="FFCC33"/>
              </a:solidFill>
            </a:endParaRPr>
          </a:p>
        </p:txBody>
      </p:sp>
    </p:spTree>
    <p:extLst>
      <p:ext uri="{BB962C8B-B14F-4D97-AF65-F5344CB8AC3E}">
        <p14:creationId xmlns:p14="http://schemas.microsoft.com/office/powerpoint/2010/main" val="1079984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7F9C675-962A-477F-BE3A-4AB30256F56A}" type="slidenum">
              <a:rPr lang="en-GB" smtClean="0"/>
              <a:t>7</a:t>
            </a:fld>
            <a:endParaRPr lang="en-GB"/>
          </a:p>
        </p:txBody>
      </p:sp>
      <p:sp>
        <p:nvSpPr>
          <p:cNvPr id="7" name="Text Placeholder 4"/>
          <p:cNvSpPr txBox="1">
            <a:spLocks/>
          </p:cNvSpPr>
          <p:nvPr/>
        </p:nvSpPr>
        <p:spPr>
          <a:xfrm>
            <a:off x="763325" y="1409555"/>
            <a:ext cx="6918608" cy="5072016"/>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600"/>
              </a:spcAft>
              <a:buFont typeface="Arial" panose="020B0604020202020204" pitchFamily="34" charset="0"/>
              <a:buNone/>
              <a:defRPr sz="3800" b="1" kern="1200">
                <a:solidFill>
                  <a:schemeClr val="bg1"/>
                </a:solidFill>
                <a:latin typeface="+mn-lt"/>
                <a:ea typeface="+mn-ea"/>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2000" b="0" kern="1200">
                <a:solidFill>
                  <a:schemeClr val="bg1"/>
                </a:solidFill>
                <a:latin typeface="+mn-lt"/>
                <a:ea typeface="+mn-ea"/>
                <a:cs typeface="+mn-cs"/>
              </a:defRPr>
            </a:lvl2pPr>
            <a:lvl3pPr marL="0" indent="0" algn="l" defTabSz="914400" rtl="0" eaLnBrk="1" latinLnBrk="0" hangingPunct="1">
              <a:lnSpc>
                <a:spcPct val="100000"/>
              </a:lnSpc>
              <a:spcBef>
                <a:spcPts val="200"/>
              </a:spcBef>
              <a:spcAft>
                <a:spcPts val="200"/>
              </a:spcAft>
              <a:buFont typeface="Arial" panose="020B0604020202020204" pitchFamily="34" charset="0"/>
              <a:buNone/>
              <a:defRPr sz="2000" b="0" kern="1200">
                <a:solidFill>
                  <a:schemeClr val="bg1"/>
                </a:solidFill>
                <a:latin typeface="+mn-lt"/>
                <a:ea typeface="+mn-ea"/>
                <a:cs typeface="+mn-cs"/>
              </a:defRPr>
            </a:lvl3pPr>
            <a:lvl4pPr marL="0" indent="0" algn="l" defTabSz="914400" rtl="0" eaLnBrk="1" latinLnBrk="0" hangingPunct="1">
              <a:lnSpc>
                <a:spcPct val="100000"/>
              </a:lnSpc>
              <a:spcBef>
                <a:spcPts val="200"/>
              </a:spcBef>
              <a:spcAft>
                <a:spcPts val="200"/>
              </a:spcAft>
              <a:buFont typeface="Phoenix Sans" panose="02000504040101040103" pitchFamily="50" charset="0"/>
              <a:buNone/>
              <a:defRPr sz="2000" b="0" kern="1200">
                <a:solidFill>
                  <a:schemeClr val="bg1"/>
                </a:solidFill>
                <a:latin typeface="+mn-lt"/>
                <a:ea typeface="+mn-ea"/>
                <a:cs typeface="+mn-cs"/>
              </a:defRPr>
            </a:lvl4pPr>
            <a:lvl5pPr marL="0" indent="0" algn="l" defTabSz="914400" rtl="0" eaLnBrk="1" latinLnBrk="0" hangingPunct="1">
              <a:lnSpc>
                <a:spcPct val="100000"/>
              </a:lnSpc>
              <a:spcBef>
                <a:spcPts val="200"/>
              </a:spcBef>
              <a:spcAft>
                <a:spcPts val="200"/>
              </a:spcAft>
              <a:buFont typeface="Phoenix Sans" panose="02000504040101040103" pitchFamily="50" charset="0"/>
              <a:buNone/>
              <a:defRPr sz="2000" b="0" kern="1200">
                <a:solidFill>
                  <a:schemeClr val="bg1"/>
                </a:solidFill>
                <a:latin typeface="+mn-lt"/>
                <a:ea typeface="+mn-ea"/>
                <a:cs typeface="+mn-cs"/>
              </a:defRPr>
            </a:lvl5pPr>
            <a:lvl6pPr marL="0" indent="0" algn="l" defTabSz="914400" rtl="0" eaLnBrk="1" latinLnBrk="0" hangingPunct="1">
              <a:lnSpc>
                <a:spcPct val="100000"/>
              </a:lnSpc>
              <a:spcBef>
                <a:spcPts val="200"/>
              </a:spcBef>
              <a:spcAft>
                <a:spcPts val="200"/>
              </a:spcAft>
              <a:buFont typeface="Arial" panose="020B0604020202020204" pitchFamily="34" charset="0"/>
              <a:buNone/>
              <a:defRPr sz="2000" b="0" kern="1200">
                <a:solidFill>
                  <a:schemeClr val="bg1"/>
                </a:solidFill>
                <a:latin typeface="+mn-lt"/>
                <a:ea typeface="+mn-ea"/>
                <a:cs typeface="+mn-cs"/>
              </a:defRPr>
            </a:lvl6pPr>
            <a:lvl7pPr marL="0" indent="0" algn="l" defTabSz="914400" rtl="0" eaLnBrk="1" latinLnBrk="0" hangingPunct="1">
              <a:lnSpc>
                <a:spcPct val="100000"/>
              </a:lnSpc>
              <a:spcBef>
                <a:spcPts val="200"/>
              </a:spcBef>
              <a:spcAft>
                <a:spcPts val="200"/>
              </a:spcAft>
              <a:buFont typeface="Arial" panose="020B0604020202020204" pitchFamily="34" charset="0"/>
              <a:buNone/>
              <a:defRPr sz="2000" b="0" kern="1200">
                <a:solidFill>
                  <a:schemeClr val="bg1"/>
                </a:solidFill>
                <a:latin typeface="+mn-lt"/>
                <a:ea typeface="+mn-ea"/>
                <a:cs typeface="+mn-cs"/>
              </a:defRPr>
            </a:lvl7pPr>
            <a:lvl8pPr marL="0" indent="0" algn="l" defTabSz="914400" rtl="0" eaLnBrk="1" latinLnBrk="0" hangingPunct="1">
              <a:lnSpc>
                <a:spcPct val="100000"/>
              </a:lnSpc>
              <a:spcBef>
                <a:spcPts val="200"/>
              </a:spcBef>
              <a:spcAft>
                <a:spcPts val="200"/>
              </a:spcAft>
              <a:buFont typeface="Arial" panose="020B0604020202020204" pitchFamily="34" charset="0"/>
              <a:buNone/>
              <a:defRPr sz="2000" b="0" kern="1200">
                <a:solidFill>
                  <a:schemeClr val="bg1"/>
                </a:solidFill>
                <a:latin typeface="+mn-lt"/>
                <a:ea typeface="+mn-ea"/>
                <a:cs typeface="+mn-cs"/>
              </a:defRPr>
            </a:lvl8pPr>
            <a:lvl9pPr marL="0" indent="0" algn="l" defTabSz="914400" rtl="0" eaLnBrk="1" latinLnBrk="0" hangingPunct="1">
              <a:lnSpc>
                <a:spcPct val="100000"/>
              </a:lnSpc>
              <a:spcBef>
                <a:spcPts val="200"/>
              </a:spcBef>
              <a:spcAft>
                <a:spcPts val="200"/>
              </a:spcAft>
              <a:buFont typeface="Phoenix Sans" panose="02000504040101040103" pitchFamily="50" charset="0"/>
              <a:buNone/>
              <a:defRPr sz="2000" b="0" kern="1200">
                <a:solidFill>
                  <a:schemeClr val="bg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GB" sz="2800" b="0" i="0" u="none" strike="noStrike" kern="1200" cap="none" spc="0" normalizeH="0" baseline="0" noProof="0" dirty="0" smtClean="0">
                <a:ln>
                  <a:noFill/>
                </a:ln>
                <a:solidFill>
                  <a:srgbClr val="FFFFFF"/>
                </a:solidFill>
                <a:effectLst/>
                <a:uLnTx/>
                <a:uFillTx/>
                <a:latin typeface="Arial"/>
                <a:ea typeface="+mn-ea"/>
                <a:cs typeface="+mn-cs"/>
              </a:rPr>
              <a:t>OpEx. Team Mission:</a:t>
            </a:r>
          </a:p>
          <a:p>
            <a:r>
              <a:rPr lang="en-GB" sz="2800" dirty="0"/>
              <a:t>Our mission is to drive </a:t>
            </a:r>
            <a:r>
              <a:rPr lang="en-GB" sz="2800" dirty="0">
                <a:solidFill>
                  <a:srgbClr val="FFC000"/>
                </a:solidFill>
              </a:rPr>
              <a:t>O</a:t>
            </a:r>
            <a:r>
              <a:rPr lang="en-GB" sz="2800" dirty="0" smtClean="0">
                <a:solidFill>
                  <a:srgbClr val="FFC000"/>
                </a:solidFill>
              </a:rPr>
              <a:t>perational Excellence</a:t>
            </a:r>
            <a:r>
              <a:rPr lang="en-GB" sz="2800" dirty="0" smtClean="0"/>
              <a:t> </a:t>
            </a:r>
            <a:r>
              <a:rPr lang="en-GB" sz="2800" dirty="0"/>
              <a:t>through </a:t>
            </a:r>
            <a:r>
              <a:rPr lang="en-GB" sz="2800" dirty="0" smtClean="0">
                <a:solidFill>
                  <a:srgbClr val="FFC000"/>
                </a:solidFill>
              </a:rPr>
              <a:t>Continuous</a:t>
            </a:r>
            <a:r>
              <a:rPr lang="en-GB" sz="2800" dirty="0" smtClean="0"/>
              <a:t> </a:t>
            </a:r>
            <a:r>
              <a:rPr lang="en-GB" sz="2800" dirty="0" smtClean="0">
                <a:solidFill>
                  <a:srgbClr val="FFC000"/>
                </a:solidFill>
              </a:rPr>
              <a:t>Improvement</a:t>
            </a:r>
            <a:r>
              <a:rPr lang="en-GB" sz="2800" dirty="0"/>
              <a:t>, </a:t>
            </a:r>
            <a:r>
              <a:rPr lang="en-GB" sz="2800" dirty="0" smtClean="0">
                <a:solidFill>
                  <a:srgbClr val="FFC000"/>
                </a:solidFill>
              </a:rPr>
              <a:t>Innovation</a:t>
            </a:r>
            <a:r>
              <a:rPr lang="en-GB" sz="2800" dirty="0"/>
              <a:t>, and </a:t>
            </a:r>
            <a:r>
              <a:rPr lang="en-GB" sz="2800" dirty="0" smtClean="0">
                <a:solidFill>
                  <a:srgbClr val="FFC000"/>
                </a:solidFill>
              </a:rPr>
              <a:t>Efficiency</a:t>
            </a:r>
            <a:r>
              <a:rPr lang="en-GB" sz="2800" dirty="0"/>
              <a:t>. We foster a </a:t>
            </a:r>
            <a:r>
              <a:rPr lang="en-GB" sz="2800" dirty="0" smtClean="0">
                <a:solidFill>
                  <a:srgbClr val="FFC000"/>
                </a:solidFill>
              </a:rPr>
              <a:t>Positive</a:t>
            </a:r>
            <a:r>
              <a:rPr lang="en-GB" sz="2800" dirty="0"/>
              <a:t>, </a:t>
            </a:r>
            <a:r>
              <a:rPr lang="en-GB" sz="2800" dirty="0" smtClean="0">
                <a:solidFill>
                  <a:srgbClr val="FFC000"/>
                </a:solidFill>
              </a:rPr>
              <a:t>Inclusive</a:t>
            </a:r>
            <a:r>
              <a:rPr lang="en-GB" sz="2800" dirty="0" smtClean="0"/>
              <a:t> </a:t>
            </a:r>
            <a:r>
              <a:rPr lang="en-GB" sz="2800" dirty="0"/>
              <a:t>workplace that enhances </a:t>
            </a:r>
            <a:r>
              <a:rPr lang="en-GB" sz="2800" dirty="0" smtClean="0">
                <a:solidFill>
                  <a:srgbClr val="FFC000"/>
                </a:solidFill>
              </a:rPr>
              <a:t>Wellbeing</a:t>
            </a:r>
            <a:r>
              <a:rPr lang="en-GB" sz="2800" dirty="0"/>
              <a:t>, </a:t>
            </a:r>
            <a:r>
              <a:rPr lang="en-GB" sz="2800" dirty="0" smtClean="0">
                <a:solidFill>
                  <a:srgbClr val="FFC000"/>
                </a:solidFill>
              </a:rPr>
              <a:t>Boosts</a:t>
            </a:r>
            <a:r>
              <a:rPr lang="en-GB" sz="2800" dirty="0" smtClean="0"/>
              <a:t> </a:t>
            </a:r>
            <a:r>
              <a:rPr lang="en-GB" sz="2800" dirty="0"/>
              <a:t>productivity, and d</a:t>
            </a:r>
            <a:r>
              <a:rPr lang="en-GB" sz="2800" dirty="0" smtClean="0"/>
              <a:t>elivers </a:t>
            </a:r>
            <a:r>
              <a:rPr lang="en-GB" sz="2800" dirty="0"/>
              <a:t>lasting value to our stakeholders for </a:t>
            </a:r>
            <a:r>
              <a:rPr lang="en-GB" sz="2800" dirty="0" smtClean="0">
                <a:solidFill>
                  <a:srgbClr val="FFC000"/>
                </a:solidFill>
              </a:rPr>
              <a:t>Sustainable</a:t>
            </a:r>
            <a:r>
              <a:rPr lang="en-GB" sz="2800" dirty="0" smtClean="0"/>
              <a:t> </a:t>
            </a:r>
            <a:r>
              <a:rPr lang="en-GB" sz="2800" dirty="0"/>
              <a:t>growth.</a:t>
            </a:r>
          </a:p>
        </p:txBody>
      </p:sp>
    </p:spTree>
    <p:extLst>
      <p:ext uri="{BB962C8B-B14F-4D97-AF65-F5344CB8AC3E}">
        <p14:creationId xmlns:p14="http://schemas.microsoft.com/office/powerpoint/2010/main" val="4020990559"/>
      </p:ext>
    </p:extLst>
  </p:cSld>
  <p:clrMapOvr>
    <a:masterClrMapping/>
  </p:clrMapOvr>
</p:sld>
</file>

<file path=ppt/theme/theme1.xml><?xml version="1.0" encoding="utf-8"?>
<a:theme xmlns:a="http://schemas.openxmlformats.org/drawingml/2006/main" name="Office Theme">
  <a:themeElements>
    <a:clrScheme name="GKNA Colour Palette">
      <a:dk1>
        <a:srgbClr val="232E45"/>
      </a:dk1>
      <a:lt1>
        <a:srgbClr val="FFFFFF"/>
      </a:lt1>
      <a:dk2>
        <a:srgbClr val="232E45"/>
      </a:dk2>
      <a:lt2>
        <a:srgbClr val="E7E6E6"/>
      </a:lt2>
      <a:accent1>
        <a:srgbClr val="232E45"/>
      </a:accent1>
      <a:accent2>
        <a:srgbClr val="336699"/>
      </a:accent2>
      <a:accent3>
        <a:srgbClr val="FFCC33"/>
      </a:accent3>
      <a:accent4>
        <a:srgbClr val="A4A4A8"/>
      </a:accent4>
      <a:accent5>
        <a:srgbClr val="7094B7"/>
      </a:accent5>
      <a:accent6>
        <a:srgbClr val="FEE6A1"/>
      </a:accent6>
      <a:hlink>
        <a:srgbClr val="232E45"/>
      </a:hlink>
      <a:folHlink>
        <a:srgbClr val="33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981</TotalTime>
  <Words>932</Words>
  <Application>Microsoft Office PowerPoint</Application>
  <PresentationFormat>Widescreen</PresentationFormat>
  <Paragraphs>65</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Century Gothic</vt:lpstr>
      <vt:lpstr>Segoe UI</vt:lpstr>
      <vt:lpstr>Univia Pro</vt:lpstr>
      <vt:lpstr>Univia Pro Book</vt:lpstr>
      <vt:lpstr>Office Theme</vt:lpstr>
      <vt:lpstr>PowerPoint Presentation</vt:lpstr>
      <vt:lpstr>PowerPoint Presentation</vt:lpstr>
      <vt:lpstr>PowerPoint Presentation</vt:lpstr>
      <vt:lpstr>PowerPoint Presentation</vt:lpstr>
      <vt:lpstr>PowerPoint Presentation</vt:lpstr>
      <vt:lpstr>Further Information</vt:lpstr>
      <vt:lpstr>PowerPoint Presentation</vt:lpstr>
    </vt:vector>
  </TitlesOfParts>
  <Company>GKN Aerospace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Hooper, Fiona</dc:creator>
  <cp:lastModifiedBy>Llewelyn, Louis</cp:lastModifiedBy>
  <cp:revision>125</cp:revision>
  <dcterms:created xsi:type="dcterms:W3CDTF">2024-07-02T14:07:17Z</dcterms:created>
  <dcterms:modified xsi:type="dcterms:W3CDTF">2025-09-10T13:50:27Z</dcterms:modified>
</cp:coreProperties>
</file>